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9"/>
  </p:notesMasterIdLst>
  <p:sldIdLst>
    <p:sldId id="256" r:id="rId2"/>
    <p:sldId id="306" r:id="rId3"/>
    <p:sldId id="261" r:id="rId4"/>
    <p:sldId id="262" r:id="rId5"/>
    <p:sldId id="266" r:id="rId6"/>
    <p:sldId id="312" r:id="rId7"/>
    <p:sldId id="264" r:id="rId8"/>
    <p:sldId id="316" r:id="rId9"/>
    <p:sldId id="311" r:id="rId10"/>
    <p:sldId id="265" r:id="rId11"/>
    <p:sldId id="260" r:id="rId12"/>
    <p:sldId id="259" r:id="rId13"/>
    <p:sldId id="268" r:id="rId14"/>
    <p:sldId id="317" r:id="rId15"/>
    <p:sldId id="267" r:id="rId16"/>
    <p:sldId id="269" r:id="rId17"/>
    <p:sldId id="271" r:id="rId18"/>
    <p:sldId id="275" r:id="rId19"/>
    <p:sldId id="276" r:id="rId20"/>
    <p:sldId id="277" r:id="rId21"/>
    <p:sldId id="278" r:id="rId22"/>
    <p:sldId id="279" r:id="rId23"/>
    <p:sldId id="280" r:id="rId24"/>
    <p:sldId id="281" r:id="rId25"/>
    <p:sldId id="272" r:id="rId26"/>
    <p:sldId id="284" r:id="rId27"/>
    <p:sldId id="285" r:id="rId28"/>
    <p:sldId id="286" r:id="rId29"/>
    <p:sldId id="294" r:id="rId30"/>
    <p:sldId id="287" r:id="rId31"/>
    <p:sldId id="283" r:id="rId32"/>
    <p:sldId id="305" r:id="rId33"/>
    <p:sldId id="307" r:id="rId34"/>
    <p:sldId id="257" r:id="rId35"/>
    <p:sldId id="295" r:id="rId36"/>
    <p:sldId id="296" r:id="rId37"/>
    <p:sldId id="297" r:id="rId38"/>
    <p:sldId id="301" r:id="rId39"/>
    <p:sldId id="302" r:id="rId40"/>
    <p:sldId id="303" r:id="rId41"/>
    <p:sldId id="298" r:id="rId42"/>
    <p:sldId id="299" r:id="rId43"/>
    <p:sldId id="300" r:id="rId44"/>
    <p:sldId id="293" r:id="rId45"/>
    <p:sldId id="314" r:id="rId46"/>
    <p:sldId id="292" r:id="rId47"/>
    <p:sldId id="315"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 Jordan Crouser" initials="RJC" lastIdx="12" clrIdx="0">
    <p:extLst>
      <p:ext uri="{19B8F6BF-5375-455C-9EA6-DF929625EA0E}">
        <p15:presenceInfo xmlns:p15="http://schemas.microsoft.com/office/powerpoint/2012/main" userId="2897cf8d3b1c42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4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73"/>
    <p:restoredTop sz="83537"/>
  </p:normalViewPr>
  <p:slideViewPr>
    <p:cSldViewPr snapToGrid="0" snapToObjects="1">
      <p:cViewPr varScale="1">
        <p:scale>
          <a:sx n="101" d="100"/>
          <a:sy n="101" d="100"/>
        </p:scale>
        <p:origin x="2936"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26T10:24:05.312" idx="2">
    <p:pos x="3980" y="277"/>
    <p:text>Update this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3AEEC-4EB2-C247-8D29-DBDCD2F840DD}" type="datetimeFigureOut">
              <a:rPr lang="en-US" smtClean="0"/>
              <a:t>1/25/23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F12483-E947-6F4E-A75E-B2E677827779}" type="slidenum">
              <a:rPr lang="en-US" smtClean="0"/>
              <a:t>‹#›</a:t>
            </a:fld>
            <a:endParaRPr lang="en-US"/>
          </a:p>
        </p:txBody>
      </p:sp>
    </p:spTree>
    <p:extLst>
      <p:ext uri="{BB962C8B-B14F-4D97-AF65-F5344CB8AC3E}">
        <p14:creationId xmlns:p14="http://schemas.microsoft.com/office/powerpoint/2010/main" val="60706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1</a:t>
            </a:fld>
            <a:endParaRPr lang="en-US"/>
          </a:p>
        </p:txBody>
      </p:sp>
    </p:spTree>
    <p:extLst>
      <p:ext uri="{BB962C8B-B14F-4D97-AF65-F5344CB8AC3E}">
        <p14:creationId xmlns:p14="http://schemas.microsoft.com/office/powerpoint/2010/main" val="1652527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1018860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35737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500"/>
              </a:spcBef>
            </a:pPr>
            <a:r>
              <a:rPr lang="en-US" altLang="en-US" dirty="0"/>
              <a:t>If CS is not the study of computers, what is it?</a:t>
            </a:r>
          </a:p>
          <a:p>
            <a:pPr>
              <a:spcBef>
                <a:spcPts val="5200"/>
              </a:spcBef>
            </a:pPr>
            <a:r>
              <a:rPr lang="en-US" altLang="en-US" dirty="0"/>
              <a:t>To answer this question, let’s first ask what computers are, and what they can do -- then come back to the main question of “what is computer science?”</a:t>
            </a:r>
          </a:p>
          <a:p>
            <a:pPr>
              <a:spcBef>
                <a:spcPts val="5200"/>
              </a:spcBef>
            </a:pPr>
            <a:r>
              <a:rPr lang="en-US" altLang="en-US" dirty="0"/>
              <a:t>Let</a:t>
            </a:r>
            <a:r>
              <a:rPr lang="mr-IN" altLang="en-US" dirty="0"/>
              <a:t>’</a:t>
            </a:r>
            <a:r>
              <a:rPr lang="en-US" altLang="en-US" dirty="0"/>
              <a:t>s start with a quick history lesson</a:t>
            </a:r>
            <a:r>
              <a:rPr lang="mr-IN" altLang="en-US" dirty="0"/>
              <a:t>…</a:t>
            </a:r>
            <a:endParaRPr lang="en-US" altLang="en-US" dirty="0"/>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1717942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dirty="0"/>
              <a:t>When computers first started being widely used in the 1950s the general public viewed them as “electronic brains”</a:t>
            </a:r>
          </a:p>
          <a:p>
            <a:pPr marL="742950" lvl="1" indent="-171450">
              <a:buFont typeface="Arial" charset="0"/>
              <a:buChar char="•"/>
            </a:pPr>
            <a:r>
              <a:rPr lang="en-US" altLang="en-US" dirty="0"/>
              <a:t>they were huge, expensive, mysterious</a:t>
            </a:r>
          </a:p>
          <a:p>
            <a:pPr marL="742950" lvl="1" indent="-171450">
              <a:buFont typeface="Arial" charset="0"/>
              <a:buChar char="•"/>
            </a:pPr>
            <a:r>
              <a:rPr lang="en-US" altLang="en-US" dirty="0"/>
              <a:t>found only in the largest corporate, </a:t>
            </a:r>
            <a:r>
              <a:rPr lang="en-US" altLang="en-US" baseline="0" dirty="0"/>
              <a:t> </a:t>
            </a:r>
            <a:r>
              <a:rPr lang="en-US" altLang="en-US" dirty="0"/>
              <a:t>government, or university labs</a:t>
            </a:r>
          </a:p>
          <a:p>
            <a:pPr marL="742950" lvl="1" indent="-171450">
              <a:buFont typeface="Arial" charset="0"/>
              <a:buChar char="•"/>
            </a:pPr>
            <a:r>
              <a:rPr lang="en-US" altLang="en-US" dirty="0"/>
              <a:t>sci-fi movies exploited this “electronic brain” </a:t>
            </a:r>
            <a:r>
              <a:rPr lang="en-US" altLang="en-US" baseline="0" dirty="0"/>
              <a:t> </a:t>
            </a:r>
            <a:r>
              <a:rPr lang="en-US" altLang="en-US" dirty="0"/>
              <a:t>viewpoint</a:t>
            </a:r>
          </a:p>
          <a:p>
            <a:pPr marL="171450" indent="-171450">
              <a:spcBef>
                <a:spcPts val="2880"/>
              </a:spcBef>
              <a:buFont typeface="Arial" charset="0"/>
              <a:buChar char="•"/>
            </a:pPr>
            <a:r>
              <a:rPr lang="en-US" altLang="en-US" dirty="0"/>
              <a:t>Why a “brain” instead of some other metaphor?</a:t>
            </a:r>
          </a:p>
          <a:p>
            <a:pPr marL="742950" lvl="1" indent="-171450">
              <a:buFont typeface="Arial" charset="0"/>
              <a:buChar char="•"/>
            </a:pPr>
            <a:r>
              <a:rPr lang="en-US" altLang="en-US" dirty="0"/>
              <a:t>the calculations performed by computers </a:t>
            </a:r>
            <a:r>
              <a:rPr lang="en-US" altLang="en-US" baseline="0" dirty="0"/>
              <a:t> </a:t>
            </a:r>
            <a:r>
              <a:rPr lang="en-US" altLang="en-US" dirty="0"/>
              <a:t>were the sorts of things only highly trained people were able to do</a:t>
            </a:r>
          </a:p>
          <a:p>
            <a:pPr marL="742950" lvl="1" indent="-171450">
              <a:buFont typeface="Arial" charset="0"/>
              <a:buChar char="•"/>
            </a:pPr>
            <a:r>
              <a:rPr lang="en-US" altLang="en-US" dirty="0"/>
              <a:t>example: compute the trajectory of a rocket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27675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altLang="en-US" dirty="0"/>
              <a:t>One way to approach the question of “what is a computer?” is to look at some of the things we </a:t>
            </a:r>
            <a:r>
              <a:rPr lang="en-US" altLang="en-US" b="1" i="1" dirty="0"/>
              <a:t>don’t</a:t>
            </a:r>
            <a:r>
              <a:rPr lang="en-US" altLang="en-US" dirty="0"/>
              <a:t> expect a computer to be able to do</a:t>
            </a:r>
          </a:p>
          <a:p>
            <a:pPr marL="171450" indent="-171450">
              <a:spcBef>
                <a:spcPts val="1600"/>
              </a:spcBef>
              <a:buFont typeface="Arial" charset="0"/>
              <a:buChar char="•"/>
            </a:pPr>
            <a:r>
              <a:rPr lang="en-US" altLang="en-US" b="1" dirty="0"/>
              <a:t>Problem 1</a:t>
            </a:r>
            <a:r>
              <a:rPr lang="en-US" altLang="en-US" dirty="0"/>
              <a:t>:  </a:t>
            </a:r>
            <a:r>
              <a:rPr lang="en-US" altLang="en-US" b="1" dirty="0"/>
              <a:t>Choose a college or university to attend</a:t>
            </a:r>
            <a:endParaRPr lang="en-US" altLang="en-US" dirty="0"/>
          </a:p>
          <a:p>
            <a:pPr marL="171450" indent="-171450">
              <a:buFont typeface="Arial" charset="0"/>
              <a:buChar char="•"/>
            </a:pPr>
            <a:r>
              <a:rPr lang="en-US" altLang="en-US" dirty="0"/>
              <a:t>Would you trust a computer to solve this problem for you?</a:t>
            </a:r>
          </a:p>
          <a:p>
            <a:pPr marL="806450" lvl="1" indent="-171450">
              <a:buFont typeface="Arial" charset="0"/>
              <a:buChar char="•"/>
            </a:pPr>
            <a:r>
              <a:rPr lang="en-US" altLang="en-US" dirty="0"/>
              <a:t>several factors are involved, many</a:t>
            </a:r>
            <a:r>
              <a:rPr lang="en-US" altLang="en-US" baseline="0" dirty="0"/>
              <a:t> </a:t>
            </a:r>
            <a:r>
              <a:rPr lang="en-US" altLang="en-US" dirty="0"/>
              <a:t>of them hard to quantify</a:t>
            </a:r>
          </a:p>
          <a:p>
            <a:pPr marL="806450" lvl="1" indent="-171450">
              <a:buFont typeface="Arial" charset="0"/>
              <a:buChar char="•"/>
            </a:pPr>
            <a:r>
              <a:rPr lang="en-US" altLang="en-US" dirty="0"/>
              <a:t>you don’t expect another person to solve this problem for you, either</a:t>
            </a:r>
          </a:p>
          <a:p>
            <a:pPr marL="806450" lvl="1" indent="-171450">
              <a:buFont typeface="Arial" charset="0"/>
              <a:buChar char="•"/>
            </a:pPr>
            <a:r>
              <a:rPr lang="en-US" altLang="en-US" dirty="0"/>
              <a:t>the issue here is not the computer, it’s the nature of the problem</a:t>
            </a:r>
          </a:p>
          <a:p>
            <a:pPr marL="806450" lvl="1" indent="-171450">
              <a:buFont typeface="Arial" charset="0"/>
              <a:buChar char="•"/>
            </a:pPr>
            <a:r>
              <a:rPr lang="en-US" altLang="en-US" dirty="0"/>
              <a:t>in order to “compute” the best</a:t>
            </a:r>
            <a:r>
              <a:rPr lang="en-US" altLang="en-US" baseline="0" dirty="0"/>
              <a:t> </a:t>
            </a:r>
            <a:r>
              <a:rPr lang="en-US" altLang="en-US" dirty="0"/>
              <a:t>choice you would need to be</a:t>
            </a:r>
            <a:r>
              <a:rPr lang="en-US" altLang="en-US" baseline="0" dirty="0"/>
              <a:t> </a:t>
            </a:r>
            <a:r>
              <a:rPr lang="en-US" altLang="en-US" dirty="0"/>
              <a:t>give a precise weight to each</a:t>
            </a:r>
            <a:r>
              <a:rPr lang="en-US" altLang="en-US" baseline="0" dirty="0"/>
              <a:t> </a:t>
            </a:r>
            <a:r>
              <a:rPr lang="en-US" altLang="en-US" dirty="0"/>
              <a:t>factor</a:t>
            </a:r>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358465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b="1" dirty="0"/>
              <a:t>Problem 2</a:t>
            </a:r>
            <a:r>
              <a:rPr lang="en-US" altLang="en-US" dirty="0"/>
              <a:t>:  </a:t>
            </a:r>
            <a:r>
              <a:rPr lang="en-US" altLang="en-US" b="1" dirty="0"/>
              <a:t>Describe what is happening in this picture.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b="0" dirty="0"/>
              <a:t>This feels like a different kind of problem</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b="0" dirty="0"/>
              <a:t>Unlike in the previous problem, this</a:t>
            </a:r>
            <a:r>
              <a:rPr lang="en-US" altLang="en-US" b="0" baseline="0" dirty="0"/>
              <a:t> is an example of something humans can do that machines (so far) cannot</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b="0" baseline="0" dirty="0"/>
              <a:t>What makes this hard for a computer, but easy for you?</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b="0" baseline="0" dirty="0"/>
              <a:t>Computers as we know them now</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b="0" baseline="0" dirty="0"/>
              <a:t>are good at learning to recognize things when they are given a lot of examples, but they’re not very accurate with completely new situations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b="0" baseline="0" dirty="0"/>
              <a:t>Humans on the other hand, are really good at taking a few examples and combining them in new and creative ways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b="0" baseline="0" dirty="0"/>
              <a:t>Will a future computer be able to solve this problem?</a:t>
            </a:r>
            <a:endParaRPr lang="en-US" altLang="en-US" b="0" dirty="0"/>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1245447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0"/>
              </a:spcBef>
              <a:buFont typeface="Zapf Dingbats" charset="0"/>
              <a:buNone/>
            </a:pPr>
            <a:r>
              <a:rPr lang="en-US" altLang="en-US" b="1" dirty="0"/>
              <a:t>Problem 3</a:t>
            </a:r>
            <a:r>
              <a:rPr lang="en-US" altLang="en-US" dirty="0"/>
              <a:t>:  </a:t>
            </a:r>
            <a:r>
              <a:rPr lang="en-US" altLang="en-US" b="1" dirty="0"/>
              <a:t>play a perfect game of chess</a:t>
            </a:r>
            <a:endParaRPr lang="en-US" altLang="en-US" dirty="0"/>
          </a:p>
          <a:p>
            <a:pPr marL="171450" indent="-171450">
              <a:buFont typeface="Arial" charset="0"/>
              <a:buChar char="•"/>
            </a:pPr>
            <a:r>
              <a:rPr lang="en-US" altLang="en-US" dirty="0"/>
              <a:t>You might think it would be easy for a computer to win a game of chess</a:t>
            </a:r>
          </a:p>
          <a:p>
            <a:pPr marL="171450" indent="-171450">
              <a:buFont typeface="Arial" charset="0"/>
              <a:buChar char="•"/>
            </a:pPr>
            <a:r>
              <a:rPr lang="en-US" altLang="en-US" dirty="0"/>
              <a:t>The rules of the game are simple, and it’s straightforward to write a program that would have a computer examine all possible moves</a:t>
            </a:r>
          </a:p>
          <a:p>
            <a:pPr marL="171450" indent="-171450">
              <a:buFont typeface="Arial" charset="0"/>
              <a:buChar char="•"/>
            </a:pPr>
            <a:r>
              <a:rPr lang="en-US" altLang="en-US" dirty="0"/>
              <a:t>The problem: there are too many moves to consider</a:t>
            </a:r>
          </a:p>
          <a:p>
            <a:pPr marL="806450" lvl="1" indent="-171450">
              <a:buFont typeface="Arial" charset="0"/>
              <a:buChar char="•"/>
            </a:pPr>
            <a:r>
              <a:rPr lang="en-US" altLang="en-US" dirty="0"/>
              <a:t>there are an estimated 10</a:t>
            </a:r>
            <a:r>
              <a:rPr lang="en-US" altLang="en-US" baseline="32000" dirty="0"/>
              <a:t>43</a:t>
            </a:r>
            <a:r>
              <a:rPr lang="en-US" altLang="en-US" dirty="0"/>
              <a:t> possible games</a:t>
            </a:r>
          </a:p>
          <a:p>
            <a:pPr marL="806450" lvl="1" indent="-171450">
              <a:buFont typeface="Arial" charset="0"/>
              <a:buChar char="•"/>
            </a:pPr>
            <a:r>
              <a:rPr lang="en-US" altLang="en-US" dirty="0"/>
              <a:t>a supercomputer checking 10</a:t>
            </a:r>
            <a:r>
              <a:rPr lang="en-US" altLang="en-US" baseline="32000" dirty="0"/>
              <a:t>12</a:t>
            </a:r>
            <a:r>
              <a:rPr lang="en-US" altLang="en-US" dirty="0"/>
              <a:t> boards/sec</a:t>
            </a:r>
            <a:r>
              <a:rPr lang="en-US" altLang="en-US" baseline="0" dirty="0"/>
              <a:t> </a:t>
            </a:r>
            <a:r>
              <a:rPr lang="en-US" altLang="en-US" dirty="0"/>
              <a:t>would need 10</a:t>
            </a:r>
            <a:r>
              <a:rPr lang="en-US" altLang="en-US" baseline="32000" dirty="0"/>
              <a:t>21  </a:t>
            </a:r>
            <a:r>
              <a:rPr lang="en-US" altLang="en-US" dirty="0"/>
              <a:t>years to look at them all</a:t>
            </a:r>
          </a:p>
          <a:p>
            <a:pPr marL="171450" indent="-171450">
              <a:buFont typeface="Arial" charset="0"/>
              <a:buChar char="•"/>
            </a:pPr>
            <a:r>
              <a:rPr lang="en-US" altLang="en-US" dirty="0"/>
              <a:t>So here we have a new type of limitation: a practical limit</a:t>
            </a:r>
          </a:p>
          <a:p>
            <a:pPr marL="806450" lvl="1" indent="-171450">
              <a:buFont typeface="Arial" charset="0"/>
              <a:buChar char="•"/>
            </a:pPr>
            <a:r>
              <a:rPr lang="en-US" altLang="en-US" dirty="0"/>
              <a:t>people are no better than machines at performing this task</a:t>
            </a:r>
          </a:p>
          <a:p>
            <a:pPr marL="806450" lvl="1" indent="-171450">
              <a:buFont typeface="Arial" charset="0"/>
              <a:buChar char="•"/>
            </a:pPr>
            <a:r>
              <a:rPr lang="en-US" altLang="en-US" dirty="0"/>
              <a:t>grand masters do not consider all possible moves</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1582495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ct val="0"/>
              </a:spcBef>
              <a:buFont typeface="Zapf Dingbats" charset="0"/>
              <a:buNone/>
            </a:pPr>
            <a:r>
              <a:rPr lang="en-US" altLang="en-US" b="1" dirty="0"/>
              <a:t>Problem 4</a:t>
            </a:r>
            <a:r>
              <a:rPr lang="en-US" altLang="en-US" dirty="0"/>
              <a:t>:  </a:t>
            </a:r>
            <a:r>
              <a:rPr lang="en-US" altLang="en-US" b="1" dirty="0"/>
              <a:t>determine</a:t>
            </a:r>
            <a:r>
              <a:rPr lang="en-US" altLang="en-US" b="1" baseline="0" dirty="0"/>
              <a:t> if a program is stuck in an infinite loop</a:t>
            </a:r>
            <a:endParaRPr lang="en-US" altLang="en-US" dirty="0"/>
          </a:p>
          <a:p>
            <a:pPr marL="171450" indent="-171450">
              <a:buFont typeface="Arial" charset="0"/>
              <a:buChar char="•"/>
            </a:pPr>
            <a:r>
              <a:rPr lang="en-US" altLang="en-US" dirty="0"/>
              <a:t>A famous problem in computer science is known as “the halting problem”</a:t>
            </a:r>
          </a:p>
          <a:p>
            <a:pPr marL="171450" indent="-171450">
              <a:buFont typeface="Arial" charset="0"/>
              <a:buChar char="•"/>
            </a:pPr>
            <a:r>
              <a:rPr lang="en-US" altLang="en-US" dirty="0"/>
              <a:t>The goal: write a program that determines if another program is stuck</a:t>
            </a:r>
          </a:p>
          <a:p>
            <a:pPr marL="806450" lvl="1" indent="-171450">
              <a:buFont typeface="Arial" charset="0"/>
              <a:buChar char="•"/>
            </a:pPr>
            <a:r>
              <a:rPr lang="en-US" altLang="en-US" dirty="0"/>
              <a:t>suppose you’re writing a paper and the pointer changes to the “busy” icon</a:t>
            </a:r>
          </a:p>
          <a:p>
            <a:pPr marL="806450" lvl="1" indent="-171450">
              <a:buFont typeface="Arial" charset="0"/>
              <a:buChar char="•"/>
            </a:pPr>
            <a:r>
              <a:rPr lang="en-US" altLang="en-US" dirty="0"/>
              <a:t>it is impossible to write a “halt checker” to see if the word processor has crashed</a:t>
            </a:r>
          </a:p>
          <a:p>
            <a:pPr marL="806450" lvl="1" indent="-171450">
              <a:buFont typeface="Arial" charset="0"/>
              <a:buChar char="•"/>
            </a:pPr>
            <a:r>
              <a:rPr lang="en-US" altLang="en-US" dirty="0"/>
              <a:t>this will become very frustrating as</a:t>
            </a:r>
            <a:r>
              <a:rPr lang="en-US" altLang="en-US" baseline="0" dirty="0"/>
              <a:t> we get deeper into writing our own programs</a:t>
            </a:r>
            <a:endParaRPr lang="en-US" altLang="en-US" dirty="0"/>
          </a:p>
          <a:p>
            <a:pPr marL="171450" indent="-171450">
              <a:buFont typeface="Arial" charset="0"/>
              <a:buChar char="•"/>
            </a:pPr>
            <a:r>
              <a:rPr lang="en-US" altLang="en-US" dirty="0"/>
              <a:t>This problem is related to paradoxes in logic (e.g. “this statement is false”)</a:t>
            </a:r>
          </a:p>
          <a:p>
            <a:pPr marL="806450" lvl="1" indent="-171450">
              <a:buFont typeface="Arial" charset="0"/>
              <a:buChar char="•"/>
            </a:pPr>
            <a:r>
              <a:rPr lang="en-US" altLang="en-US" dirty="0"/>
              <a:t>a new type of limitation: a mathematical barrier</a:t>
            </a:r>
          </a:p>
          <a:p>
            <a:pPr marL="806450" lvl="1" indent="-171450">
              <a:buFont typeface="Arial" charset="0"/>
              <a:buChar char="•"/>
            </a:pPr>
            <a:r>
              <a:rPr lang="en-US" altLang="en-US" dirty="0"/>
              <a:t>another example where people are no better than machines at solving the problem</a:t>
            </a:r>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1879366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Some tasks that computers cannot perform are also impossible for humans</a:t>
            </a:r>
          </a:p>
          <a:p>
            <a:pPr lvl="1"/>
            <a:r>
              <a:rPr lang="en-US" altLang="en-US" dirty="0"/>
              <a:t>the difficulty is in the </a:t>
            </a:r>
            <a:r>
              <a:rPr lang="en-US" altLang="en-US" b="1" i="1" dirty="0"/>
              <a:t>nature of the problem</a:t>
            </a:r>
            <a:r>
              <a:rPr lang="en-US" altLang="en-US" dirty="0"/>
              <a:t>, not the person or thing trying to solve it</a:t>
            </a:r>
          </a:p>
          <a:p>
            <a:r>
              <a:rPr lang="en-US" altLang="en-US" dirty="0"/>
              <a:t>A problem might not be solvable by humans or computers because</a:t>
            </a:r>
          </a:p>
          <a:p>
            <a:pPr marL="571500" lvl="1"/>
            <a:r>
              <a:rPr lang="en-US" altLang="en-US" dirty="0"/>
              <a:t>some attributes are not quantifiable (quality of life at a university)</a:t>
            </a:r>
          </a:p>
          <a:p>
            <a:pPr marL="571500" lvl="1"/>
            <a:r>
              <a:rPr lang="en-US" altLang="en-US" dirty="0"/>
              <a:t>it is impractical (chess)</a:t>
            </a:r>
          </a:p>
          <a:p>
            <a:pPr marL="571500" lvl="1"/>
            <a:r>
              <a:rPr lang="en-US" altLang="en-US" dirty="0"/>
              <a:t>it is impossible (halt checker)</a:t>
            </a:r>
          </a:p>
          <a:p>
            <a:r>
              <a:rPr lang="en-US" altLang="en-US" dirty="0"/>
              <a:t>Problems that humans can solve but computers can’t are often described in terms of “intelligence”</a:t>
            </a:r>
          </a:p>
          <a:p>
            <a:pPr marL="571500" lvl="1"/>
            <a:r>
              <a:rPr lang="en-US" altLang="en-US" dirty="0"/>
              <a:t>natural language processing, planning, design, ...</a:t>
            </a:r>
          </a:p>
          <a:p>
            <a:pPr marL="571500" lvl="1"/>
            <a:r>
              <a:rPr lang="en-US" altLang="en-US" dirty="0"/>
              <a:t>an active area of CS research:  artificial intelligence (AI)</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1561512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250" lvl="0" indent="-171450">
              <a:buFont typeface="Arial" charset="0"/>
              <a:buChar char="•"/>
            </a:pPr>
            <a:r>
              <a:rPr lang="en-US" altLang="en-US" dirty="0"/>
              <a:t>note this definition does not include the word “computer”</a:t>
            </a:r>
          </a:p>
          <a:p>
            <a:pPr marL="349250" lvl="0" indent="-171450">
              <a:buFont typeface="Arial" charset="0"/>
              <a:buChar char="•"/>
            </a:pPr>
            <a:r>
              <a:rPr lang="en-US" altLang="en-US" dirty="0"/>
              <a:t>a computation is a </a:t>
            </a:r>
            <a:r>
              <a:rPr lang="en-US" altLang="en-US" b="1" i="1" dirty="0"/>
              <a:t>process</a:t>
            </a:r>
            <a:r>
              <a:rPr lang="en-US" altLang="en-US" dirty="0"/>
              <a:t> that can be carried out by a person or a machine</a:t>
            </a:r>
          </a:p>
          <a:p>
            <a:pPr marL="349250" lvl="0" indent="-171450">
              <a:buFont typeface="Arial" charset="0"/>
              <a:buChar char="•"/>
            </a:pPr>
            <a:r>
              <a:rPr lang="en-US" altLang="en-US" dirty="0"/>
              <a:t>the same computation might be carried out using any one of a number of different technologies</a:t>
            </a:r>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1657553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2</a:t>
            </a:fld>
            <a:endParaRPr lang="en-US"/>
          </a:p>
        </p:txBody>
      </p:sp>
    </p:spTree>
    <p:extLst>
      <p:ext uri="{BB962C8B-B14F-4D97-AF65-F5344CB8AC3E}">
        <p14:creationId xmlns:p14="http://schemas.microsoft.com/office/powerpoint/2010/main" val="1218641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explore this idea more concretely,</a:t>
            </a:r>
            <a:r>
              <a:rPr lang="en-US" baseline="0" dirty="0"/>
              <a:t> let’s look at an example.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Everyone</a:t>
            </a:r>
            <a:r>
              <a:rPr lang="en-US" baseline="0" dirty="0"/>
              <a:t> find a partner, and take a tractor.</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26</a:t>
            </a:fld>
            <a:endParaRPr lang="en-US"/>
          </a:p>
        </p:txBody>
      </p:sp>
    </p:spTree>
    <p:extLst>
      <p:ext uri="{BB962C8B-B14F-4D97-AF65-F5344CB8AC3E}">
        <p14:creationId xmlns:p14="http://schemas.microsoft.com/office/powerpoint/2010/main" val="1511118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Tango the tractor. Tango knows two operations: she can drive forward 10 feet, and she can turn 90 degrees to the right.</a:t>
            </a:r>
          </a:p>
        </p:txBody>
      </p:sp>
      <p:sp>
        <p:nvSpPr>
          <p:cNvPr id="4" name="Slide Number Placeholder 3"/>
          <p:cNvSpPr>
            <a:spLocks noGrp="1"/>
          </p:cNvSpPr>
          <p:nvPr>
            <p:ph type="sldNum" sz="quarter" idx="10"/>
          </p:nvPr>
        </p:nvSpPr>
        <p:spPr/>
        <p:txBody>
          <a:bodyPr/>
          <a:lstStyle/>
          <a:p>
            <a:fld id="{991D7D51-25E3-014D-9E69-3E09100025C6}" type="slidenum">
              <a:rPr lang="en-US" smtClean="0"/>
              <a:t>27</a:t>
            </a:fld>
            <a:endParaRPr lang="en-US"/>
          </a:p>
        </p:txBody>
      </p:sp>
    </p:spTree>
    <p:extLst>
      <p:ext uri="{BB962C8B-B14F-4D97-AF65-F5344CB8AC3E}">
        <p14:creationId xmlns:p14="http://schemas.microsoft.com/office/powerpoint/2010/main" val="1853750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28</a:t>
            </a:fld>
            <a:endParaRPr lang="en-US"/>
          </a:p>
        </p:txBody>
      </p:sp>
    </p:spTree>
    <p:extLst>
      <p:ext uri="{BB962C8B-B14F-4D97-AF65-F5344CB8AC3E}">
        <p14:creationId xmlns:p14="http://schemas.microsoft.com/office/powerpoint/2010/main" val="1291323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29</a:t>
            </a:fld>
            <a:endParaRPr lang="en-US"/>
          </a:p>
        </p:txBody>
      </p:sp>
    </p:spTree>
    <p:extLst>
      <p:ext uri="{BB962C8B-B14F-4D97-AF65-F5344CB8AC3E}">
        <p14:creationId xmlns:p14="http://schemas.microsoft.com/office/powerpoint/2010/main" val="1777644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example was a little silly, it illustrates many of the themes that today typify theoretical computer science. You have some well-defined set of allowed operations. Using those operations, you build all sorts of beautiful and complex structures—often reusing structures you previously built to build even more complex ones. But then certain kinds of structures, it seems you can’t build. And at that point, you have to engage in </a:t>
            </a:r>
            <a:r>
              <a:rPr lang="en-US" dirty="0" err="1"/>
              <a:t>metareasoning</a:t>
            </a:r>
            <a:r>
              <a:rPr lang="en-US" dirty="0"/>
              <a:t>. You have to step back from the rules themselves, and ask yourself, what are these rules really doing? Is there some fundamental reason why these rules are never going to get us what we want?</a:t>
            </a:r>
          </a:p>
        </p:txBody>
      </p:sp>
      <p:sp>
        <p:nvSpPr>
          <p:cNvPr id="4" name="Slide Number Placeholder 3"/>
          <p:cNvSpPr>
            <a:spLocks noGrp="1"/>
          </p:cNvSpPr>
          <p:nvPr>
            <p:ph type="sldNum" sz="quarter" idx="10"/>
          </p:nvPr>
        </p:nvSpPr>
        <p:spPr/>
        <p:txBody>
          <a:bodyPr/>
          <a:lstStyle/>
          <a:p>
            <a:fld id="{991D7D51-25E3-014D-9E69-3E09100025C6}" type="slidenum">
              <a:rPr lang="en-US" smtClean="0"/>
              <a:t>30</a:t>
            </a:fld>
            <a:endParaRPr lang="en-US"/>
          </a:p>
        </p:txBody>
      </p:sp>
    </p:spTree>
    <p:extLst>
      <p:ext uri="{BB962C8B-B14F-4D97-AF65-F5344CB8AC3E}">
        <p14:creationId xmlns:p14="http://schemas.microsoft.com/office/powerpoint/2010/main" val="1897010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programming language we’ll use for</a:t>
            </a:r>
            <a:r>
              <a:rPr lang="en-US" baseline="0" dirty="0"/>
              <a:t> the majority of </a:t>
            </a:r>
            <a:r>
              <a:rPr lang="en-US" dirty="0"/>
              <a:t>this course is called python.</a:t>
            </a:r>
            <a:r>
              <a:rPr lang="en-US" baseline="0" dirty="0"/>
              <a:t> </a:t>
            </a:r>
            <a:r>
              <a:rPr lang="en-US" dirty="0"/>
              <a:t>It’s a high-level programming language, which means it’s designed to make</a:t>
            </a:r>
            <a:r>
              <a:rPr lang="en-US" baseline="0" dirty="0"/>
              <a:t> it</a:t>
            </a:r>
            <a:r>
              <a:rPr lang="en-US" dirty="0"/>
              <a:t> pretty</a:t>
            </a:r>
            <a:r>
              <a:rPr lang="en-US" baseline="0" dirty="0"/>
              <a:t> easy for humans to express their ideas.</a:t>
            </a:r>
          </a:p>
          <a:p>
            <a:endParaRPr lang="en-US" baseline="0" dirty="0"/>
          </a:p>
          <a:p>
            <a:r>
              <a:rPr lang="en-US" baseline="0" dirty="0"/>
              <a:t>Throughout the semester, we’ll use python as a tool to explore computation. How many of you have heard of python before?</a:t>
            </a:r>
          </a:p>
        </p:txBody>
      </p:sp>
      <p:sp>
        <p:nvSpPr>
          <p:cNvPr id="4" name="Slide Number Placeholder 3"/>
          <p:cNvSpPr>
            <a:spLocks noGrp="1"/>
          </p:cNvSpPr>
          <p:nvPr>
            <p:ph type="sldNum" sz="quarter" idx="10"/>
          </p:nvPr>
        </p:nvSpPr>
        <p:spPr/>
        <p:txBody>
          <a:bodyPr/>
          <a:lstStyle/>
          <a:p>
            <a:fld id="{77F12483-E947-6F4E-A75E-B2E677827779}" type="slidenum">
              <a:rPr lang="en-US" smtClean="0"/>
              <a:t>32</a:t>
            </a:fld>
            <a:endParaRPr lang="en-US"/>
          </a:p>
        </p:txBody>
      </p:sp>
    </p:spTree>
    <p:extLst>
      <p:ext uri="{BB962C8B-B14F-4D97-AF65-F5344CB8AC3E}">
        <p14:creationId xmlns:p14="http://schemas.microsoft.com/office/powerpoint/2010/main" val="690616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algn="ctr"/>
            <a:endParaRPr lang="en-US" sz="1800" dirty="0">
              <a:solidFill>
                <a:srgbClr val="003470"/>
              </a:solidFill>
            </a:endParaRPr>
          </a:p>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34</a:t>
            </a:fld>
            <a:endParaRPr lang="en-US"/>
          </a:p>
        </p:txBody>
      </p:sp>
    </p:spTree>
    <p:extLst>
      <p:ext uri="{BB962C8B-B14F-4D97-AF65-F5344CB8AC3E}">
        <p14:creationId xmlns:p14="http://schemas.microsoft.com/office/powerpoint/2010/main" val="475182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35</a:t>
            </a:fld>
            <a:endParaRPr lang="en-US"/>
          </a:p>
        </p:txBody>
      </p:sp>
    </p:spTree>
    <p:extLst>
      <p:ext uri="{BB962C8B-B14F-4D97-AF65-F5344CB8AC3E}">
        <p14:creationId xmlns:p14="http://schemas.microsoft.com/office/powerpoint/2010/main" val="2144129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36</a:t>
            </a:fld>
            <a:endParaRPr lang="en-US"/>
          </a:p>
        </p:txBody>
      </p:sp>
    </p:spTree>
    <p:extLst>
      <p:ext uri="{BB962C8B-B14F-4D97-AF65-F5344CB8AC3E}">
        <p14:creationId xmlns:p14="http://schemas.microsoft.com/office/powerpoint/2010/main" val="2691208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46</a:t>
            </a:fld>
            <a:endParaRPr lang="en-US"/>
          </a:p>
        </p:txBody>
      </p:sp>
    </p:spTree>
    <p:extLst>
      <p:ext uri="{BB962C8B-B14F-4D97-AF65-F5344CB8AC3E}">
        <p14:creationId xmlns:p14="http://schemas.microsoft.com/office/powerpoint/2010/main" val="103147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3</a:t>
            </a:fld>
            <a:endParaRPr lang="en-US"/>
          </a:p>
        </p:txBody>
      </p:sp>
    </p:spTree>
    <p:extLst>
      <p:ext uri="{BB962C8B-B14F-4D97-AF65-F5344CB8AC3E}">
        <p14:creationId xmlns:p14="http://schemas.microsoft.com/office/powerpoint/2010/main" val="1552073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 coral </a:t>
            </a:r>
          </a:p>
          <a:p>
            <a:r>
              <a:rPr lang="en-US" dirty="0"/>
              <a:t>12 bony fish</a:t>
            </a:r>
          </a:p>
          <a:p>
            <a:r>
              <a:rPr lang="en-US" dirty="0"/>
              <a:t>10</a:t>
            </a:r>
            <a:r>
              <a:rPr lang="en-US" baseline="0" dirty="0"/>
              <a:t> invertebrates</a:t>
            </a:r>
          </a:p>
          <a:p>
            <a:r>
              <a:rPr lang="en-US" baseline="0" dirty="0"/>
              <a:t>8 anemone</a:t>
            </a:r>
          </a:p>
          <a:p>
            <a:r>
              <a:rPr lang="en-US" baseline="0" dirty="0"/>
              <a:t>4 sponge</a:t>
            </a:r>
          </a:p>
          <a:p>
            <a:r>
              <a:rPr lang="en-US" baseline="0" dirty="0"/>
              <a:t>3 copepods</a:t>
            </a:r>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6</a:t>
            </a:fld>
            <a:endParaRPr lang="en-US"/>
          </a:p>
        </p:txBody>
      </p:sp>
    </p:spTree>
    <p:extLst>
      <p:ext uri="{BB962C8B-B14F-4D97-AF65-F5344CB8AC3E}">
        <p14:creationId xmlns:p14="http://schemas.microsoft.com/office/powerpoint/2010/main" val="3552573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transfer data one to another?</a:t>
            </a:r>
          </a:p>
          <a:p>
            <a:endParaRPr lang="en-US" dirty="0"/>
          </a:p>
          <a:p>
            <a:r>
              <a:rPr lang="en-US" dirty="0"/>
              <a:t>Security and Privacy in transferring data one to another</a:t>
            </a:r>
          </a:p>
          <a:p>
            <a:endParaRPr lang="en-US" dirty="0"/>
          </a:p>
          <a:p>
            <a:endParaRPr lang="en-US" dirty="0"/>
          </a:p>
          <a:p>
            <a:r>
              <a:rPr lang="en-US" dirty="0"/>
              <a:t>+1 (details)</a:t>
            </a:r>
          </a:p>
          <a:p>
            <a:r>
              <a:rPr lang="en-US" dirty="0"/>
              <a:t>Detection How to Mitigate at a global scale</a:t>
            </a:r>
          </a:p>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8</a:t>
            </a:fld>
            <a:endParaRPr lang="en-US"/>
          </a:p>
        </p:txBody>
      </p:sp>
    </p:spTree>
    <p:extLst>
      <p:ext uri="{BB962C8B-B14F-4D97-AF65-F5344CB8AC3E}">
        <p14:creationId xmlns:p14="http://schemas.microsoft.com/office/powerpoint/2010/main" val="27807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Enneagram</a:t>
            </a:r>
          </a:p>
          <a:p>
            <a:r>
              <a:rPr lang="en-US" dirty="0"/>
              <a:t>Reading books</a:t>
            </a:r>
          </a:p>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9</a:t>
            </a:fld>
            <a:endParaRPr lang="en-US"/>
          </a:p>
        </p:txBody>
      </p:sp>
    </p:spTree>
    <p:extLst>
      <p:ext uri="{BB962C8B-B14F-4D97-AF65-F5344CB8AC3E}">
        <p14:creationId xmlns:p14="http://schemas.microsoft.com/office/powerpoint/2010/main" val="386415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10</a:t>
            </a:fld>
            <a:endParaRPr lang="en-US"/>
          </a:p>
        </p:txBody>
      </p:sp>
    </p:spTree>
    <p:extLst>
      <p:ext uri="{BB962C8B-B14F-4D97-AF65-F5344CB8AC3E}">
        <p14:creationId xmlns:p14="http://schemas.microsoft.com/office/powerpoint/2010/main" val="1041156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11</a:t>
            </a:fld>
            <a:endParaRPr lang="en-US"/>
          </a:p>
        </p:txBody>
      </p:sp>
    </p:spTree>
    <p:extLst>
      <p:ext uri="{BB962C8B-B14F-4D97-AF65-F5344CB8AC3E}">
        <p14:creationId xmlns:p14="http://schemas.microsoft.com/office/powerpoint/2010/main" val="170996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321705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solidFill>
                  <a:srgbClr val="003470"/>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rgbClr val="00347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rgbClr val="0026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2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B1C8C5-D3B4-0743-815D-435213ECCE57}"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834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721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30988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B1C8C5-D3B4-0743-815D-435213ECCE57}" type="datetimeFigureOut">
              <a:rPr lang="en-US" smtClean="0"/>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1382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B1C8C5-D3B4-0743-815D-435213ECCE57}" type="datetimeFigureOut">
              <a:rPr lang="en-US" smtClean="0"/>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94127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B1C8C5-D3B4-0743-815D-435213ECCE57}" type="datetimeFigureOut">
              <a:rPr lang="en-US" smtClean="0"/>
              <a:t>1/25/23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75C343-171F-4C46-8FFE-4CDE8BCC16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63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B1C8C5-D3B4-0743-815D-435213ECCE57}" type="datetimeFigureOut">
              <a:rPr lang="en-US" smtClean="0"/>
              <a:t>1/25/23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73763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1C8C5-D3B4-0743-815D-435213ECCE57}" type="datetimeFigureOut">
              <a:rPr lang="en-US" smtClean="0"/>
              <a:t>1/25/23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12087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19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1/25/23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382817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286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 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rgbClr val="002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4B1C8C5-D3B4-0743-815D-435213ECCE57}" type="datetimeFigureOut">
              <a:rPr lang="en-US" smtClean="0"/>
              <a:t>1/25/23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575C343-171F-4C46-8FFE-4CDE8BCC166D}" type="slidenum">
              <a:rPr lang="en-US" smtClean="0"/>
              <a:t>‹#›</a:t>
            </a:fld>
            <a:endParaRPr lang="en-US"/>
          </a:p>
        </p:txBody>
      </p:sp>
    </p:spTree>
    <p:extLst>
      <p:ext uri="{BB962C8B-B14F-4D97-AF65-F5344CB8AC3E}">
        <p14:creationId xmlns:p14="http://schemas.microsoft.com/office/powerpoint/2010/main" val="1108261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3600" kern="1200" spc="-100" baseline="0">
          <a:solidFill>
            <a:srgbClr val="00347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003470"/>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Lucida Grande"/>
        <a:buChar char="-"/>
        <a:defRPr sz="2000" kern="1200">
          <a:solidFill>
            <a:srgbClr val="003470"/>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rgbClr val="003470"/>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003470"/>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003470"/>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3.tiff"/><Relationship Id="rId4" Type="http://schemas.openxmlformats.org/officeDocument/2006/relationships/image" Target="../media/image32.tiff"/></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tiff"/></Relationships>
</file>

<file path=ppt/slides/_rels/slide1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www.computerhistory.org/" TargetMode="Externa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2.xml"/><Relationship Id="rId5" Type="http://schemas.openxmlformats.org/officeDocument/2006/relationships/image" Target="../media/image56.tiff"/><Relationship Id="rId4" Type="http://schemas.openxmlformats.org/officeDocument/2006/relationships/image" Target="../media/image55.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smith.moonami.com/course/learn.zybooks.com"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jcrouser.github.io/CSC111" TargetMode="External"/><Relationship Id="rId2" Type="http://schemas.openxmlformats.org/officeDocument/2006/relationships/image" Target="../media/image62.tiff"/><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hyperlink" Target="https://discord.com/invite/JAfp7VF" TargetMode="External"/><Relationship Id="rId2" Type="http://schemas.openxmlformats.org/officeDocument/2006/relationships/image" Target="../media/image62.tiff"/><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hyperlink" Target="http://moodle.smith.edu/" TargetMode="External"/><Relationship Id="rId2" Type="http://schemas.openxmlformats.org/officeDocument/2006/relationships/image" Target="../media/image62.tiff"/><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discord.com/download"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earn.zybooks.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repl.i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hyperlink" Target="https://smith.moonami.com/mod/lti/view.php?id=61008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cap="none" dirty="0"/>
              <a:t>Lecture 1:</a:t>
            </a:r>
            <a:br>
              <a:rPr lang="en-US" dirty="0"/>
            </a:br>
            <a:r>
              <a:rPr lang="en-US" sz="4400" dirty="0"/>
              <a:t>Introduction to Computer Science</a:t>
            </a:r>
          </a:p>
        </p:txBody>
      </p:sp>
      <p:sp>
        <p:nvSpPr>
          <p:cNvPr id="3" name="Subtitle 2"/>
          <p:cNvSpPr>
            <a:spLocks noGrp="1"/>
          </p:cNvSpPr>
          <p:nvPr>
            <p:ph type="subTitle" idx="1"/>
          </p:nvPr>
        </p:nvSpPr>
        <p:spPr/>
        <p:txBody>
          <a:bodyPr>
            <a:noAutofit/>
          </a:bodyPr>
          <a:lstStyle/>
          <a:p>
            <a:r>
              <a:rPr lang="en-US" sz="2000" dirty="0"/>
              <a:t>CSC111: Introduction to CS through Programming</a:t>
            </a:r>
          </a:p>
          <a:p>
            <a:r>
              <a:rPr lang="en-US" sz="2000" dirty="0"/>
              <a:t>R. Jordan Crouser &amp; </a:t>
            </a:r>
            <a:r>
              <a:rPr lang="en-US" sz="2000" dirty="0" err="1"/>
              <a:t>Shinyoung</a:t>
            </a:r>
            <a:r>
              <a:rPr lang="en-US" sz="2000" dirty="0"/>
              <a:t> Cho</a:t>
            </a:r>
          </a:p>
          <a:p>
            <a:r>
              <a:rPr lang="en-US" sz="2000" dirty="0"/>
              <a:t>Assistant Professors of Computer Science</a:t>
            </a:r>
          </a:p>
          <a:p>
            <a:r>
              <a:rPr lang="en-US" sz="2000" dirty="0"/>
              <a:t>Smith College</a:t>
            </a:r>
          </a:p>
        </p:txBody>
      </p:sp>
      <p:sp>
        <p:nvSpPr>
          <p:cNvPr id="4" name="Rectangle 3"/>
          <p:cNvSpPr/>
          <p:nvPr/>
        </p:nvSpPr>
        <p:spPr>
          <a:xfrm>
            <a:off x="2262682" y="6114950"/>
            <a:ext cx="4618637" cy="523220"/>
          </a:xfrm>
          <a:prstGeom prst="rect">
            <a:avLst/>
          </a:prstGeom>
        </p:spPr>
        <p:txBody>
          <a:bodyPr wrap="none">
            <a:spAutoFit/>
          </a:bodyPr>
          <a:lstStyle/>
          <a:p>
            <a:r>
              <a:rPr lang="en-US" sz="2800" b="1">
                <a:solidFill>
                  <a:srgbClr val="003470"/>
                </a:solidFill>
              </a:rPr>
              <a:t>jcrouser.github.io</a:t>
            </a:r>
            <a:r>
              <a:rPr lang="en-US" sz="2800" b="1" dirty="0">
                <a:solidFill>
                  <a:srgbClr val="003470"/>
                </a:solidFill>
              </a:rPr>
              <a:t>/CSC111</a:t>
            </a:r>
          </a:p>
        </p:txBody>
      </p:sp>
    </p:spTree>
    <p:extLst>
      <p:ext uri="{BB962C8B-B14F-4D97-AF65-F5344CB8AC3E}">
        <p14:creationId xmlns:p14="http://schemas.microsoft.com/office/powerpoint/2010/main" val="1846024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3-minute biographies</a:t>
            </a:r>
          </a:p>
        </p:txBody>
      </p:sp>
      <p:sp>
        <p:nvSpPr>
          <p:cNvPr id="8" name="Content Placeholder 7"/>
          <p:cNvSpPr>
            <a:spLocks noGrp="1"/>
          </p:cNvSpPr>
          <p:nvPr>
            <p:ph idx="1"/>
          </p:nvPr>
        </p:nvSpPr>
        <p:spPr>
          <a:xfrm>
            <a:off x="457200" y="1295400"/>
            <a:ext cx="8229600" cy="5257800"/>
          </a:xfrm>
        </p:spPr>
        <p:txBody>
          <a:bodyPr>
            <a:normAutofit/>
          </a:bodyPr>
          <a:lstStyle/>
          <a:p>
            <a:pPr marL="0" indent="0">
              <a:buNone/>
            </a:pPr>
            <a:r>
              <a:rPr lang="en-US" dirty="0"/>
              <a:t>About </a:t>
            </a:r>
            <a:r>
              <a:rPr lang="en-US" b="1" dirty="0"/>
              <a:t>you</a:t>
            </a:r>
            <a:r>
              <a:rPr lang="en-US" dirty="0"/>
              <a:t>:</a:t>
            </a:r>
          </a:p>
          <a:p>
            <a:pPr lvl="1"/>
            <a:r>
              <a:rPr lang="en-US" dirty="0"/>
              <a:t>Your name and pronouns</a:t>
            </a:r>
          </a:p>
          <a:p>
            <a:pPr lvl="1"/>
            <a:r>
              <a:rPr lang="en-US" dirty="0"/>
              <a:t>Your class year</a:t>
            </a:r>
          </a:p>
          <a:p>
            <a:pPr lvl="1"/>
            <a:r>
              <a:rPr lang="en-US" dirty="0"/>
              <a:t>Your intended major / area of focus (if you know)</a:t>
            </a:r>
          </a:p>
          <a:p>
            <a:pPr lvl="1"/>
            <a:endParaRPr lang="en-US" dirty="0"/>
          </a:p>
          <a:p>
            <a:pPr marL="57150" indent="0">
              <a:buNone/>
            </a:pPr>
            <a:r>
              <a:rPr lang="en-US" dirty="0"/>
              <a:t>5 questions:</a:t>
            </a:r>
          </a:p>
          <a:p>
            <a:pPr marL="731520" lvl="1" indent="-457200">
              <a:buFont typeface="+mj-lt"/>
              <a:buAutoNum type="arabicPeriod"/>
            </a:pPr>
            <a:r>
              <a:rPr lang="en-US" dirty="0"/>
              <a:t>What brought you to </a:t>
            </a:r>
            <a:r>
              <a:rPr lang="en-US" b="1" dirty="0"/>
              <a:t>this course</a:t>
            </a:r>
            <a:r>
              <a:rPr lang="en-US" dirty="0"/>
              <a:t>?</a:t>
            </a:r>
          </a:p>
          <a:p>
            <a:pPr marL="731520" lvl="1" indent="-457200">
              <a:buFont typeface="+mj-lt"/>
              <a:buAutoNum type="arabicPeriod"/>
            </a:pPr>
            <a:r>
              <a:rPr lang="en-US" dirty="0"/>
              <a:t>What’s one </a:t>
            </a:r>
            <a:r>
              <a:rPr lang="en-US" b="1" dirty="0"/>
              <a:t>big thing </a:t>
            </a:r>
            <a:r>
              <a:rPr lang="en-US" dirty="0"/>
              <a:t>you hope to get out of it?</a:t>
            </a:r>
          </a:p>
          <a:p>
            <a:pPr marL="731520" lvl="1" indent="-457200">
              <a:buFont typeface="+mj-lt"/>
              <a:buAutoNum type="arabicPeriod"/>
            </a:pPr>
            <a:r>
              <a:rPr lang="en-US" dirty="0"/>
              <a:t>Anticipate any </a:t>
            </a:r>
            <a:r>
              <a:rPr lang="en-US" b="1" dirty="0"/>
              <a:t>barriers to success </a:t>
            </a:r>
            <a:r>
              <a:rPr lang="en-US" dirty="0"/>
              <a:t>this semester?</a:t>
            </a:r>
          </a:p>
          <a:p>
            <a:pPr marL="731520" lvl="1" indent="-457200">
              <a:buFont typeface="+mj-lt"/>
              <a:buAutoNum type="arabicPeriod"/>
            </a:pPr>
            <a:r>
              <a:rPr lang="en-US" dirty="0"/>
              <a:t>What’s one </a:t>
            </a:r>
            <a:r>
              <a:rPr lang="en-US" b="1" dirty="0"/>
              <a:t>big question </a:t>
            </a:r>
            <a:r>
              <a:rPr lang="en-US" dirty="0"/>
              <a:t>that sometimes keeps you up at night?</a:t>
            </a:r>
          </a:p>
          <a:p>
            <a:pPr marL="731520" lvl="1" indent="-457200">
              <a:buFont typeface="+mj-lt"/>
              <a:buAutoNum type="arabicPeriod"/>
            </a:pPr>
            <a:r>
              <a:rPr lang="en-US" dirty="0"/>
              <a:t>Want to join a </a:t>
            </a:r>
            <a:r>
              <a:rPr lang="en-US" b="1" dirty="0"/>
              <a:t>study group</a:t>
            </a:r>
            <a:r>
              <a:rPr lang="en-US" dirty="0"/>
              <a:t>?</a:t>
            </a:r>
          </a:p>
          <a:p>
            <a:pPr marL="0" indent="0" algn="ctr">
              <a:spcBef>
                <a:spcPts val="1800"/>
              </a:spcBef>
              <a:buNone/>
            </a:pPr>
            <a:r>
              <a:rPr lang="en-US" sz="2800" dirty="0" err="1">
                <a:latin typeface="Courier" pitchFamily="2" charset="0"/>
              </a:rPr>
              <a:t>bit.ly</a:t>
            </a:r>
            <a:r>
              <a:rPr lang="en-US" sz="2800" dirty="0">
                <a:latin typeface="Courier" pitchFamily="2" charset="0"/>
              </a:rPr>
              <a:t>/CSC111-3-min-bio</a:t>
            </a:r>
          </a:p>
          <a:p>
            <a:pPr marL="274320" lvl="1" indent="0">
              <a:buNone/>
            </a:pPr>
            <a:endParaRPr lang="en-US" dirty="0"/>
          </a:p>
        </p:txBody>
      </p:sp>
    </p:spTree>
    <p:extLst>
      <p:ext uri="{BB962C8B-B14F-4D97-AF65-F5344CB8AC3E}">
        <p14:creationId xmlns:p14="http://schemas.microsoft.com/office/powerpoint/2010/main" val="31144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this course</a:t>
            </a:r>
          </a:p>
        </p:txBody>
      </p:sp>
      <p:grpSp>
        <p:nvGrpSpPr>
          <p:cNvPr id="16" name="Group 15"/>
          <p:cNvGrpSpPr/>
          <p:nvPr/>
        </p:nvGrpSpPr>
        <p:grpSpPr>
          <a:xfrm>
            <a:off x="3243945" y="1600200"/>
            <a:ext cx="2344625" cy="4529791"/>
            <a:chOff x="3243945" y="1600200"/>
            <a:chExt cx="2344625" cy="4529791"/>
          </a:xfrm>
        </p:grpSpPr>
        <p:pic>
          <p:nvPicPr>
            <p:cNvPr id="10" name="Picture 9"/>
            <p:cNvPicPr>
              <a:picLocks noChangeAspect="1"/>
            </p:cNvPicPr>
            <p:nvPr/>
          </p:nvPicPr>
          <p:blipFill>
            <a:blip r:embed="rId3"/>
            <a:stretch>
              <a:fillRect/>
            </a:stretch>
          </p:blipFill>
          <p:spPr>
            <a:xfrm>
              <a:off x="3243945" y="1600200"/>
              <a:ext cx="2344625" cy="2286000"/>
            </a:xfrm>
            <a:prstGeom prst="rect">
              <a:avLst/>
            </a:prstGeom>
          </p:spPr>
        </p:pic>
        <p:sp>
          <p:nvSpPr>
            <p:cNvPr id="12" name="TextBox 11"/>
            <p:cNvSpPr txBox="1"/>
            <p:nvPr/>
          </p:nvSpPr>
          <p:spPr>
            <a:xfrm>
              <a:off x="3402203" y="4190999"/>
              <a:ext cx="2028119" cy="1938992"/>
            </a:xfrm>
            <a:prstGeom prst="rect">
              <a:avLst/>
            </a:prstGeom>
            <a:noFill/>
          </p:spPr>
          <p:txBody>
            <a:bodyPr wrap="none" rtlCol="0">
              <a:spAutoFit/>
            </a:bodyPr>
            <a:lstStyle/>
            <a:p>
              <a:pPr algn="ctr"/>
              <a:r>
                <a:rPr lang="en-US" sz="2400" dirty="0">
                  <a:solidFill>
                    <a:srgbClr val="003470"/>
                  </a:solidFill>
                </a:rPr>
                <a:t>Explore</a:t>
              </a:r>
            </a:p>
            <a:p>
              <a:pPr algn="ctr"/>
              <a:r>
                <a:rPr lang="en-US" sz="2400" b="1" dirty="0">
                  <a:solidFill>
                    <a:srgbClr val="003470"/>
                  </a:solidFill>
                </a:rPr>
                <a:t>foundational</a:t>
              </a:r>
            </a:p>
            <a:p>
              <a:pPr algn="ctr"/>
              <a:r>
                <a:rPr lang="en-US" sz="2400" b="1" dirty="0">
                  <a:solidFill>
                    <a:srgbClr val="003470"/>
                  </a:solidFill>
                </a:rPr>
                <a:t>techniques </a:t>
              </a:r>
            </a:p>
            <a:p>
              <a:pPr algn="ctr"/>
              <a:r>
                <a:rPr lang="en-US" sz="2400" dirty="0">
                  <a:solidFill>
                    <a:srgbClr val="003470"/>
                  </a:solidFill>
                </a:rPr>
                <a:t>using </a:t>
              </a:r>
            </a:p>
            <a:p>
              <a:pPr algn="ctr"/>
              <a:r>
                <a:rPr lang="en-US" sz="2400" b="1" dirty="0">
                  <a:solidFill>
                    <a:srgbClr val="003470"/>
                  </a:solidFill>
                </a:rPr>
                <a:t>Python </a:t>
              </a:r>
            </a:p>
          </p:txBody>
        </p:sp>
      </p:grpSp>
      <p:grpSp>
        <p:nvGrpSpPr>
          <p:cNvPr id="17" name="Group 16">
            <a:extLst>
              <a:ext uri="{FF2B5EF4-FFF2-40B4-BE49-F238E27FC236}">
                <a16:creationId xmlns:a16="http://schemas.microsoft.com/office/drawing/2014/main" id="{27108BCA-FE4E-F745-9176-D1E501E2A8BB}"/>
              </a:ext>
            </a:extLst>
          </p:cNvPr>
          <p:cNvGrpSpPr/>
          <p:nvPr/>
        </p:nvGrpSpPr>
        <p:grpSpPr>
          <a:xfrm>
            <a:off x="5827648" y="1215887"/>
            <a:ext cx="2975112" cy="4914104"/>
            <a:chOff x="5827648" y="1215887"/>
            <a:chExt cx="2975112" cy="4914104"/>
          </a:xfrm>
        </p:grpSpPr>
        <p:sp>
          <p:nvSpPr>
            <p:cNvPr id="14" name="TextBox 13"/>
            <p:cNvSpPr txBox="1"/>
            <p:nvPr/>
          </p:nvSpPr>
          <p:spPr>
            <a:xfrm>
              <a:off x="5992591" y="4190999"/>
              <a:ext cx="2645276" cy="1938992"/>
            </a:xfrm>
            <a:prstGeom prst="rect">
              <a:avLst/>
            </a:prstGeom>
            <a:noFill/>
          </p:spPr>
          <p:txBody>
            <a:bodyPr wrap="none" rtlCol="0">
              <a:spAutoFit/>
            </a:bodyPr>
            <a:lstStyle/>
            <a:p>
              <a:pPr algn="ctr"/>
              <a:r>
                <a:rPr lang="en-US" sz="2400" dirty="0">
                  <a:solidFill>
                    <a:srgbClr val="003470"/>
                  </a:solidFill>
                </a:rPr>
                <a:t>Opportunities </a:t>
              </a:r>
            </a:p>
            <a:p>
              <a:pPr algn="ctr"/>
              <a:r>
                <a:rPr lang="en-US" sz="2400" dirty="0">
                  <a:solidFill>
                    <a:srgbClr val="003470"/>
                  </a:solidFill>
                </a:rPr>
                <a:t>to </a:t>
              </a:r>
              <a:r>
                <a:rPr lang="en-US" sz="2400" b="1" dirty="0">
                  <a:solidFill>
                    <a:srgbClr val="003470"/>
                  </a:solidFill>
                </a:rPr>
                <a:t>work together</a:t>
              </a:r>
              <a:r>
                <a:rPr lang="en-US" sz="2400" dirty="0">
                  <a:solidFill>
                    <a:srgbClr val="003470"/>
                  </a:solidFill>
                </a:rPr>
                <a:t> </a:t>
              </a:r>
            </a:p>
            <a:p>
              <a:pPr algn="ctr"/>
              <a:r>
                <a:rPr lang="en-US" sz="2400" dirty="0">
                  <a:solidFill>
                    <a:srgbClr val="003470"/>
                  </a:solidFill>
                </a:rPr>
                <a:t>on projects </a:t>
              </a:r>
            </a:p>
            <a:p>
              <a:pPr algn="ctr"/>
              <a:r>
                <a:rPr lang="en-US" sz="2400" dirty="0">
                  <a:solidFill>
                    <a:srgbClr val="003470"/>
                  </a:solidFill>
                </a:rPr>
                <a:t>you find </a:t>
              </a:r>
            </a:p>
            <a:p>
              <a:pPr algn="ctr"/>
              <a:r>
                <a:rPr lang="en-US" sz="2400" b="1" dirty="0">
                  <a:solidFill>
                    <a:srgbClr val="003470"/>
                  </a:solidFill>
                </a:rPr>
                <a:t>interesting</a:t>
              </a:r>
            </a:p>
          </p:txBody>
        </p:sp>
        <p:pic>
          <p:nvPicPr>
            <p:cNvPr id="4" name="Picture 3">
              <a:extLst>
                <a:ext uri="{FF2B5EF4-FFF2-40B4-BE49-F238E27FC236}">
                  <a16:creationId xmlns:a16="http://schemas.microsoft.com/office/drawing/2014/main" id="{498ECD67-94BE-0A4D-90CB-AB453B6629FE}"/>
                </a:ext>
              </a:extLst>
            </p:cNvPr>
            <p:cNvPicPr>
              <a:picLocks noChangeAspect="1"/>
            </p:cNvPicPr>
            <p:nvPr/>
          </p:nvPicPr>
          <p:blipFill>
            <a:blip r:embed="rId4"/>
            <a:stretch>
              <a:fillRect/>
            </a:stretch>
          </p:blipFill>
          <p:spPr>
            <a:xfrm>
              <a:off x="5827648" y="1215887"/>
              <a:ext cx="2975112" cy="2975112"/>
            </a:xfrm>
            <a:prstGeom prst="rect">
              <a:avLst/>
            </a:prstGeom>
          </p:spPr>
        </p:pic>
      </p:grpSp>
      <p:grpSp>
        <p:nvGrpSpPr>
          <p:cNvPr id="9" name="Group 8">
            <a:extLst>
              <a:ext uri="{FF2B5EF4-FFF2-40B4-BE49-F238E27FC236}">
                <a16:creationId xmlns:a16="http://schemas.microsoft.com/office/drawing/2014/main" id="{AD173675-24C6-8344-9DD4-78922A51B264}"/>
              </a:ext>
            </a:extLst>
          </p:cNvPr>
          <p:cNvGrpSpPr/>
          <p:nvPr/>
        </p:nvGrpSpPr>
        <p:grpSpPr>
          <a:xfrm>
            <a:off x="196991" y="1636643"/>
            <a:ext cx="2730235" cy="4493348"/>
            <a:chOff x="196991" y="1636643"/>
            <a:chExt cx="2730235" cy="4493348"/>
          </a:xfrm>
        </p:grpSpPr>
        <p:sp>
          <p:nvSpPr>
            <p:cNvPr id="11" name="TextBox 10"/>
            <p:cNvSpPr txBox="1"/>
            <p:nvPr/>
          </p:nvSpPr>
          <p:spPr>
            <a:xfrm>
              <a:off x="196991" y="4190999"/>
              <a:ext cx="2730235" cy="1938992"/>
            </a:xfrm>
            <a:prstGeom prst="rect">
              <a:avLst/>
            </a:prstGeom>
            <a:noFill/>
          </p:spPr>
          <p:txBody>
            <a:bodyPr wrap="none" rtlCol="0">
              <a:spAutoFit/>
            </a:bodyPr>
            <a:lstStyle/>
            <a:p>
              <a:pPr algn="ctr"/>
              <a:r>
                <a:rPr lang="en-US" sz="2400" dirty="0">
                  <a:solidFill>
                    <a:srgbClr val="003470"/>
                  </a:solidFill>
                </a:rPr>
                <a:t>Learn basic </a:t>
              </a:r>
            </a:p>
            <a:p>
              <a:pPr algn="ctr"/>
              <a:r>
                <a:rPr lang="en-US" sz="2400" b="1" dirty="0">
                  <a:solidFill>
                    <a:srgbClr val="003470"/>
                  </a:solidFill>
                </a:rPr>
                <a:t>programming</a:t>
              </a:r>
            </a:p>
            <a:p>
              <a:pPr algn="ctr"/>
              <a:r>
                <a:rPr lang="en-US" sz="2400" b="1" dirty="0">
                  <a:solidFill>
                    <a:srgbClr val="003470"/>
                  </a:solidFill>
                </a:rPr>
                <a:t>constructs </a:t>
              </a:r>
              <a:r>
                <a:rPr lang="en-US" sz="2400" dirty="0">
                  <a:solidFill>
                    <a:srgbClr val="003470"/>
                  </a:solidFill>
                </a:rPr>
                <a:t>and </a:t>
              </a:r>
            </a:p>
            <a:p>
              <a:pPr algn="ctr"/>
              <a:r>
                <a:rPr lang="en-US" sz="2400" b="1" dirty="0">
                  <a:solidFill>
                    <a:srgbClr val="003470"/>
                  </a:solidFill>
                </a:rPr>
                <a:t>internal workings</a:t>
              </a:r>
            </a:p>
            <a:p>
              <a:pPr algn="ctr"/>
              <a:r>
                <a:rPr lang="en-US" sz="2400" dirty="0">
                  <a:solidFill>
                    <a:srgbClr val="003470"/>
                  </a:solidFill>
                </a:rPr>
                <a:t>of a computer</a:t>
              </a:r>
            </a:p>
          </p:txBody>
        </p:sp>
        <p:pic>
          <p:nvPicPr>
            <p:cNvPr id="13" name="Content Placeholder 4">
              <a:extLst>
                <a:ext uri="{FF2B5EF4-FFF2-40B4-BE49-F238E27FC236}">
                  <a16:creationId xmlns:a16="http://schemas.microsoft.com/office/drawing/2014/main" id="{C4041BE2-4C12-3249-9BBE-324EEF18463F}"/>
                </a:ext>
              </a:extLst>
            </p:cNvPr>
            <p:cNvPicPr>
              <a:picLocks noChangeAspect="1"/>
            </p:cNvPicPr>
            <p:nvPr/>
          </p:nvPicPr>
          <p:blipFill rotWithShape="1">
            <a:blip r:embed="rId5"/>
            <a:srcRect l="23034" r="20786"/>
            <a:stretch/>
          </p:blipFill>
          <p:spPr>
            <a:xfrm>
              <a:off x="700325" y="1636643"/>
              <a:ext cx="1814275" cy="2286000"/>
            </a:xfrm>
            <a:prstGeom prst="rect">
              <a:avLst/>
            </a:prstGeom>
          </p:spPr>
        </p:pic>
      </p:grpSp>
    </p:spTree>
    <p:extLst>
      <p:ext uri="{BB962C8B-B14F-4D97-AF65-F5344CB8AC3E}">
        <p14:creationId xmlns:p14="http://schemas.microsoft.com/office/powerpoint/2010/main" val="113348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9" presetClass="emph" presetSubtype="0" nodeType="withEffect">
                                  <p:stCondLst>
                                    <p:cond delay="0"/>
                                  </p:stCondLst>
                                  <p:childTnLst>
                                    <p:set>
                                      <p:cBhvr>
                                        <p:cTn id="9" dur="indefinite"/>
                                        <p:tgtEl>
                                          <p:spTgt spid="16"/>
                                        </p:tgtEl>
                                        <p:attrNameLst>
                                          <p:attrName>style.opacity</p:attrName>
                                        </p:attrNameLst>
                                      </p:cBhvr>
                                      <p:to>
                                        <p:strVal val="0.25"/>
                                      </p:to>
                                    </p:set>
                                    <p:animEffect filter="image" prLst="opacity: 0.25">
                                      <p:cBhvr rctx="IE">
                                        <p:cTn id="10" dur="indefinite"/>
                                        <p:tgtEl>
                                          <p:spTgt spid="16"/>
                                        </p:tgtEl>
                                      </p:cBhvr>
                                    </p:animEffect>
                                  </p:childTnLst>
                                </p:cTn>
                              </p:par>
                              <p:par>
                                <p:cTn id="11" presetID="9" presetClass="emph" presetSubtype="0" nodeType="withEffect">
                                  <p:stCondLst>
                                    <p:cond delay="0"/>
                                  </p:stCondLst>
                                  <p:childTnLst>
                                    <p:set>
                                      <p:cBhvr>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p:cTn id="17" dur="indefinite"/>
                                        <p:tgtEl>
                                          <p:spTgt spid="9"/>
                                        </p:tgtEl>
                                        <p:attrNameLst>
                                          <p:attrName>style.opacity</p:attrName>
                                        </p:attrNameLst>
                                      </p:cBhvr>
                                      <p:to>
                                        <p:strVal val="1"/>
                                      </p:to>
                                    </p:set>
                                    <p:animEffect filter="image" prLst="opacity: 1">
                                      <p:cBhvr rctx="IE">
                                        <p:cTn id="18" dur="indefinite"/>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p:cTn id="22" dur="indefinite"/>
                                        <p:tgtEl>
                                          <p:spTgt spid="16"/>
                                        </p:tgtEl>
                                        <p:attrNameLst>
                                          <p:attrName>style.opacity</p:attrName>
                                        </p:attrNameLst>
                                      </p:cBhvr>
                                      <p:to>
                                        <p:strVal val="1"/>
                                      </p:to>
                                    </p:set>
                                    <p:animEffect filter="image" prLst="opacity: 1">
                                      <p:cBhvr rctx="IE">
                                        <p:cTn id="23" dur="indefinite"/>
                                        <p:tgtEl>
                                          <p:spTgt spid="16"/>
                                        </p:tgtEl>
                                      </p:cBhvr>
                                    </p:animEffect>
                                  </p:childTnLst>
                                </p:cTn>
                              </p:par>
                              <p:par>
                                <p:cTn id="24" presetID="9" presetClass="emph" presetSubtype="0" nodeType="withEffect">
                                  <p:stCondLst>
                                    <p:cond delay="0"/>
                                  </p:stCondLst>
                                  <p:childTnLst>
                                    <p:set>
                                      <p:cBhvr>
                                        <p:cTn id="25" dur="indefinite"/>
                                        <p:tgtEl>
                                          <p:spTgt spid="9"/>
                                        </p:tgtEl>
                                        <p:attrNameLst>
                                          <p:attrName>style.opacity</p:attrName>
                                        </p:attrNameLst>
                                      </p:cBhvr>
                                      <p:to>
                                        <p:strVal val="0.25"/>
                                      </p:to>
                                    </p:set>
                                    <p:animEffect filter="image" prLst="opacity: 0.25">
                                      <p:cBhvr rctx="IE">
                                        <p:cTn id="26" dur="indefinite"/>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mph" presetSubtype="0" nodeType="clickEffect">
                                  <p:stCondLst>
                                    <p:cond delay="0"/>
                                  </p:stCondLst>
                                  <p:childTnLst>
                                    <p:set>
                                      <p:cBhvr>
                                        <p:cTn id="30" dur="indefinite"/>
                                        <p:tgtEl>
                                          <p:spTgt spid="17"/>
                                        </p:tgtEl>
                                        <p:attrNameLst>
                                          <p:attrName>style.opacity</p:attrName>
                                        </p:attrNameLst>
                                      </p:cBhvr>
                                      <p:to>
                                        <p:strVal val="1"/>
                                      </p:to>
                                    </p:set>
                                    <p:animEffect filter="image" prLst="opacity: 1">
                                      <p:cBhvr rctx="IE">
                                        <p:cTn id="31" dur="indefinite"/>
                                        <p:tgtEl>
                                          <p:spTgt spid="17"/>
                                        </p:tgtEl>
                                      </p:cBhvr>
                                    </p:animEffect>
                                  </p:childTnLst>
                                </p:cTn>
                              </p:par>
                              <p:par>
                                <p:cTn id="32" presetID="9" presetClass="emph" presetSubtype="0" nodeType="withEffect">
                                  <p:stCondLst>
                                    <p:cond delay="0"/>
                                  </p:stCondLst>
                                  <p:childTnLst>
                                    <p:set>
                                      <p:cBhvr>
                                        <p:cTn id="33" dur="indefinite"/>
                                        <p:tgtEl>
                                          <p:spTgt spid="16"/>
                                        </p:tgtEl>
                                        <p:attrNameLst>
                                          <p:attrName>style.opacity</p:attrName>
                                        </p:attrNameLst>
                                      </p:cBhvr>
                                      <p:to>
                                        <p:strVal val="0.25"/>
                                      </p:to>
                                    </p:set>
                                    <p:animEffect filter="image" prLst="opacity: 0.25">
                                      <p:cBhvr rctx="IE">
                                        <p:cTn id="34" dur="indefinite"/>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8F720-A535-1542-BD82-02D92E3DD542}"/>
              </a:ext>
            </a:extLst>
          </p:cNvPr>
          <p:cNvSpPr>
            <a:spLocks noGrp="1"/>
          </p:cNvSpPr>
          <p:nvPr>
            <p:ph type="title"/>
          </p:nvPr>
        </p:nvSpPr>
        <p:spPr/>
        <p:txBody>
          <a:bodyPr/>
          <a:lstStyle/>
          <a:p>
            <a:r>
              <a:rPr lang="en-US" dirty="0"/>
              <a:t>Rough structure of the course</a:t>
            </a:r>
          </a:p>
        </p:txBody>
      </p:sp>
      <p:sp>
        <p:nvSpPr>
          <p:cNvPr id="3" name="Content Placeholder 2">
            <a:extLst>
              <a:ext uri="{FF2B5EF4-FFF2-40B4-BE49-F238E27FC236}">
                <a16:creationId xmlns:a16="http://schemas.microsoft.com/office/drawing/2014/main" id="{655326D9-552F-FC4F-8A22-F89807AC1208}"/>
              </a:ext>
            </a:extLst>
          </p:cNvPr>
          <p:cNvSpPr>
            <a:spLocks noGrp="1"/>
          </p:cNvSpPr>
          <p:nvPr>
            <p:ph idx="1"/>
          </p:nvPr>
        </p:nvSpPr>
        <p:spPr/>
        <p:txBody>
          <a:bodyPr/>
          <a:lstStyle/>
          <a:p>
            <a:r>
              <a:rPr lang="en-US" b="1" dirty="0"/>
              <a:t>Monday and Friday lectures</a:t>
            </a:r>
            <a:r>
              <a:rPr lang="en-US" dirty="0"/>
              <a:t>: </a:t>
            </a:r>
          </a:p>
          <a:p>
            <a:pPr lvl="1"/>
            <a:r>
              <a:rPr lang="en-US" dirty="0"/>
              <a:t>Introduce a new idea</a:t>
            </a:r>
          </a:p>
          <a:p>
            <a:pPr lvl="1"/>
            <a:r>
              <a:rPr lang="en-US" dirty="0">
                <a:sym typeface="Wingdings" pitchFamily="2" charset="2"/>
              </a:rPr>
              <a:t>Mini-lab / activity</a:t>
            </a:r>
          </a:p>
          <a:p>
            <a:pPr lvl="1"/>
            <a:r>
              <a:rPr lang="en-US" dirty="0">
                <a:sym typeface="Wingdings" pitchFamily="2" charset="2"/>
              </a:rPr>
              <a:t>Brief discussion</a:t>
            </a:r>
          </a:p>
          <a:p>
            <a:pPr lvl="1"/>
            <a:r>
              <a:rPr lang="en-US" dirty="0">
                <a:sym typeface="Wingdings" pitchFamily="2" charset="2"/>
              </a:rPr>
              <a:t>Set up the assignment for the week</a:t>
            </a:r>
          </a:p>
          <a:p>
            <a:r>
              <a:rPr lang="en-US" b="1" dirty="0">
                <a:sym typeface="Wingdings" pitchFamily="2" charset="2"/>
              </a:rPr>
              <a:t>Asynchronous labs (out Monday, due Wednesday)</a:t>
            </a:r>
          </a:p>
          <a:p>
            <a:pPr lvl="1"/>
            <a:r>
              <a:rPr lang="en-US" dirty="0">
                <a:sym typeface="Wingdings" pitchFamily="2" charset="2"/>
              </a:rPr>
              <a:t>Hands-on practice with ideas from lecture</a:t>
            </a:r>
          </a:p>
          <a:p>
            <a:r>
              <a:rPr lang="en-US" b="1" dirty="0">
                <a:sym typeface="Wingdings" pitchFamily="2" charset="2"/>
              </a:rPr>
              <a:t>Wednesdays</a:t>
            </a:r>
            <a:r>
              <a:rPr lang="en-US" dirty="0">
                <a:sym typeface="Wingdings" pitchFamily="2" charset="2"/>
              </a:rPr>
              <a:t>: learn/practice a CS “Life Skill”</a:t>
            </a:r>
          </a:p>
          <a:p>
            <a:r>
              <a:rPr lang="en-US" b="1" dirty="0">
                <a:sym typeface="Wingdings" pitchFamily="2" charset="2"/>
              </a:rPr>
              <a:t>End of the semester</a:t>
            </a:r>
            <a:r>
              <a:rPr lang="en-US" dirty="0">
                <a:sym typeface="Wingdings" pitchFamily="2" charset="2"/>
              </a:rPr>
              <a:t>: group project (more on this later)</a:t>
            </a:r>
            <a:endParaRPr lang="en-US" dirty="0"/>
          </a:p>
        </p:txBody>
      </p:sp>
    </p:spTree>
    <p:extLst>
      <p:ext uri="{BB962C8B-B14F-4D97-AF65-F5344CB8AC3E}">
        <p14:creationId xmlns:p14="http://schemas.microsoft.com/office/powerpoint/2010/main" val="182244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8F720-A535-1542-BD82-02D92E3DD542}"/>
              </a:ext>
            </a:extLst>
          </p:cNvPr>
          <p:cNvSpPr>
            <a:spLocks noGrp="1"/>
          </p:cNvSpPr>
          <p:nvPr>
            <p:ph type="title"/>
          </p:nvPr>
        </p:nvSpPr>
        <p:spPr/>
        <p:txBody>
          <a:bodyPr/>
          <a:lstStyle/>
          <a:p>
            <a:r>
              <a:rPr lang="en-US" dirty="0"/>
              <a:t>Setting expectations</a:t>
            </a:r>
          </a:p>
        </p:txBody>
      </p:sp>
      <p:pic>
        <p:nvPicPr>
          <p:cNvPr id="2050" name="Picture 2" descr="Nicholas Horton on Twitter: &quot;Packed house for Rachel Schutt talk at  @SmithCollegeSDS @smithcollege: #Humanist approach to #datascience… &quot;">
            <a:extLst>
              <a:ext uri="{FF2B5EF4-FFF2-40B4-BE49-F238E27FC236}">
                <a16:creationId xmlns:a16="http://schemas.microsoft.com/office/drawing/2014/main" id="{5844A57B-8DF7-1E4F-BF0B-E2F24E1DCE7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601"/>
          <a:stretch/>
        </p:blipFill>
        <p:spPr bwMode="auto">
          <a:xfrm>
            <a:off x="1320800" y="1600200"/>
            <a:ext cx="6502400" cy="4506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370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8F720-A535-1542-BD82-02D92E3DD542}"/>
              </a:ext>
            </a:extLst>
          </p:cNvPr>
          <p:cNvSpPr>
            <a:spLocks noGrp="1"/>
          </p:cNvSpPr>
          <p:nvPr>
            <p:ph type="title"/>
          </p:nvPr>
        </p:nvSpPr>
        <p:spPr/>
        <p:txBody>
          <a:bodyPr/>
          <a:lstStyle/>
          <a:p>
            <a:r>
              <a:rPr lang="en-US" dirty="0"/>
              <a:t>Setting expectations</a:t>
            </a:r>
          </a:p>
        </p:txBody>
      </p:sp>
      <p:pic>
        <p:nvPicPr>
          <p:cNvPr id="6" name="Picture 2" descr="Zoom will enable waiting rooms by default to stop Zoombombing | TechCrunch">
            <a:extLst>
              <a:ext uri="{FF2B5EF4-FFF2-40B4-BE49-F238E27FC236}">
                <a16:creationId xmlns:a16="http://schemas.microsoft.com/office/drawing/2014/main" id="{DF7FA7C2-6340-CF4A-A0C4-864A8C9A86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600200"/>
            <a:ext cx="6496951" cy="4506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906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a:buFont typeface="Wingdings" charset="2"/>
              <a:buChar char="ü"/>
            </a:pPr>
            <a:r>
              <a:rPr lang="en-US" dirty="0">
                <a:solidFill>
                  <a:schemeClr val="bg1">
                    <a:lumMod val="50000"/>
                  </a:schemeClr>
                </a:solidFill>
              </a:rPr>
              <a:t>Introductions</a:t>
            </a:r>
          </a:p>
          <a:p>
            <a:pPr>
              <a:buFont typeface="Wingdings" charset="2"/>
              <a:buChar char="ü"/>
            </a:pPr>
            <a:r>
              <a:rPr lang="en-US" dirty="0">
                <a:solidFill>
                  <a:schemeClr val="bg1">
                    <a:lumMod val="50000"/>
                  </a:schemeClr>
                </a:solidFill>
              </a:rPr>
              <a:t>Goals / structure</a:t>
            </a:r>
          </a:p>
          <a:p>
            <a:r>
              <a:rPr lang="en-US" dirty="0"/>
              <a:t>Big questions for this course</a:t>
            </a:r>
          </a:p>
          <a:p>
            <a:r>
              <a:rPr lang="en-US" b="1" dirty="0"/>
              <a:t>Activity</a:t>
            </a:r>
            <a:r>
              <a:rPr lang="en-US" dirty="0"/>
              <a:t>: computational thinking</a:t>
            </a:r>
          </a:p>
          <a:p>
            <a:r>
              <a:rPr lang="en-US" dirty="0"/>
              <a:t>Resources and details</a:t>
            </a:r>
          </a:p>
          <a:p>
            <a:endParaRPr lang="en-US" dirty="0"/>
          </a:p>
        </p:txBody>
      </p:sp>
    </p:spTree>
    <p:extLst>
      <p:ext uri="{BB962C8B-B14F-4D97-AF65-F5344CB8AC3E}">
        <p14:creationId xmlns:p14="http://schemas.microsoft.com/office/powerpoint/2010/main" val="1766690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a:stretch/>
        </p:blipFill>
        <p:spPr>
          <a:xfrm>
            <a:off x="638483" y="1421304"/>
            <a:ext cx="7738545" cy="4430505"/>
          </a:xfrm>
          <a:ln>
            <a:noFill/>
          </a:ln>
        </p:spPr>
      </p:pic>
      <p:sp>
        <p:nvSpPr>
          <p:cNvPr id="2" name="Title 1"/>
          <p:cNvSpPr>
            <a:spLocks noGrp="1"/>
          </p:cNvSpPr>
          <p:nvPr>
            <p:ph type="title"/>
          </p:nvPr>
        </p:nvSpPr>
        <p:spPr/>
        <p:txBody>
          <a:bodyPr/>
          <a:lstStyle/>
          <a:p>
            <a:r>
              <a:rPr lang="en-US" dirty="0"/>
              <a:t>Quick question</a:t>
            </a:r>
            <a:r>
              <a:rPr lang="mr-IN" dirty="0"/>
              <a:t>…</a:t>
            </a:r>
            <a:endParaRPr lang="en-US" dirty="0"/>
          </a:p>
        </p:txBody>
      </p:sp>
      <p:pic>
        <p:nvPicPr>
          <p:cNvPr id="8" name="Picture 7"/>
          <p:cNvPicPr>
            <a:picLocks noChangeAspect="1"/>
          </p:cNvPicPr>
          <p:nvPr/>
        </p:nvPicPr>
        <p:blipFill>
          <a:blip r:embed="rId4"/>
          <a:stretch>
            <a:fillRect/>
          </a:stretch>
        </p:blipFill>
        <p:spPr>
          <a:xfrm>
            <a:off x="2061210" y="4826997"/>
            <a:ext cx="5021581" cy="2049625"/>
          </a:xfrm>
          <a:prstGeom prst="rect">
            <a:avLst/>
          </a:prstGeom>
        </p:spPr>
      </p:pic>
      <p:grpSp>
        <p:nvGrpSpPr>
          <p:cNvPr id="9" name="Group 8"/>
          <p:cNvGrpSpPr/>
          <p:nvPr/>
        </p:nvGrpSpPr>
        <p:grpSpPr>
          <a:xfrm>
            <a:off x="6369421" y="5346998"/>
            <a:ext cx="2617626" cy="1313950"/>
            <a:chOff x="240477" y="2957678"/>
            <a:chExt cx="2617626" cy="1313950"/>
          </a:xfrm>
        </p:grpSpPr>
        <p:sp>
          <p:nvSpPr>
            <p:cNvPr id="10" name="TextBox 9"/>
            <p:cNvSpPr txBox="1"/>
            <p:nvPr/>
          </p:nvSpPr>
          <p:spPr>
            <a:xfrm>
              <a:off x="862044" y="3102077"/>
              <a:ext cx="1996059" cy="1169551"/>
            </a:xfrm>
            <a:prstGeom prst="rect">
              <a:avLst/>
            </a:prstGeom>
            <a:noFill/>
          </p:spPr>
          <p:txBody>
            <a:bodyPr wrap="none" rtlCol="0">
              <a:spAutoFit/>
            </a:bodyPr>
            <a:lstStyle/>
            <a:p>
              <a:pPr algn="ctr"/>
              <a:r>
                <a:rPr lang="en-US" sz="2800" dirty="0">
                  <a:solidFill>
                    <a:srgbClr val="003470"/>
                  </a:solidFill>
                </a:rPr>
                <a:t>#</a:t>
              </a:r>
              <a:r>
                <a:rPr lang="en-US" sz="2800" dirty="0" err="1">
                  <a:solidFill>
                    <a:srgbClr val="003470"/>
                  </a:solidFill>
                </a:rPr>
                <a:t>protip</a:t>
              </a:r>
              <a:endParaRPr lang="en-US" sz="2800" dirty="0">
                <a:solidFill>
                  <a:srgbClr val="003470"/>
                </a:solidFill>
              </a:endParaRPr>
            </a:p>
            <a:p>
              <a:pPr algn="ctr"/>
              <a:r>
                <a:rPr lang="en-US" sz="1400" dirty="0">
                  <a:solidFill>
                    <a:srgbClr val="003470"/>
                  </a:solidFill>
                </a:rPr>
                <a:t>in classes with Jordan,</a:t>
              </a:r>
            </a:p>
            <a:p>
              <a:pPr algn="ctr"/>
              <a:r>
                <a:rPr lang="en-US" sz="1400" dirty="0">
                  <a:solidFill>
                    <a:srgbClr val="003470"/>
                  </a:solidFill>
                </a:rPr>
                <a:t>this icon means</a:t>
              </a:r>
            </a:p>
            <a:p>
              <a:pPr algn="ctr"/>
              <a:r>
                <a:rPr lang="en-US" sz="1400" dirty="0">
                  <a:solidFill>
                    <a:srgbClr val="003470"/>
                  </a:solidFill>
                </a:rPr>
                <a:t>“your turn to talk”</a:t>
              </a:r>
              <a:endParaRPr lang="en-US" sz="2800" dirty="0">
                <a:solidFill>
                  <a:srgbClr val="003470"/>
                </a:solidFill>
              </a:endParaRPr>
            </a:p>
          </p:txBody>
        </p:sp>
        <p:sp>
          <p:nvSpPr>
            <p:cNvPr id="11" name="Circular Arrow 10"/>
            <p:cNvSpPr/>
            <p:nvPr/>
          </p:nvSpPr>
          <p:spPr>
            <a:xfrm rot="8257201">
              <a:off x="240477" y="2957678"/>
              <a:ext cx="1199497" cy="1205303"/>
            </a:xfrm>
            <a:prstGeom prst="circularArrow">
              <a:avLst>
                <a:gd name="adj1" fmla="val 1411"/>
                <a:gd name="adj2" fmla="val 1563058"/>
                <a:gd name="adj3" fmla="val 20880751"/>
                <a:gd name="adj4" fmla="val 1686783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4" name="Content Placeholder 3">
            <a:extLst>
              <a:ext uri="{FF2B5EF4-FFF2-40B4-BE49-F238E27FC236}">
                <a16:creationId xmlns:a16="http://schemas.microsoft.com/office/drawing/2014/main" id="{8C6DED1C-ACE4-D440-B7D2-21EA7611BA9B}"/>
              </a:ext>
            </a:extLst>
          </p:cNvPr>
          <p:cNvPicPr>
            <a:picLocks noChangeAspect="1"/>
          </p:cNvPicPr>
          <p:nvPr/>
        </p:nvPicPr>
        <p:blipFill rotWithShape="1">
          <a:blip r:embed="rId3">
            <a:clrChange>
              <a:clrFrom>
                <a:srgbClr val="FFFFFF"/>
              </a:clrFrom>
              <a:clrTo>
                <a:srgbClr val="FFFFFF">
                  <a:alpha val="0"/>
                </a:srgbClr>
              </a:clrTo>
            </a:clrChange>
          </a:blip>
          <a:srcRect l="26897" t="25289" r="59885" b="71213"/>
          <a:stretch/>
        </p:blipFill>
        <p:spPr>
          <a:xfrm>
            <a:off x="2719953" y="2541722"/>
            <a:ext cx="1022888" cy="154983"/>
          </a:xfrm>
          <a:prstGeom prst="rect">
            <a:avLst/>
          </a:prstGeom>
          <a:ln>
            <a:noFill/>
          </a:ln>
          <a:effectLst>
            <a:glow rad="101600">
              <a:srgbClr val="FFC000">
                <a:alpha val="60000"/>
              </a:srgbClr>
            </a:glow>
          </a:effectLst>
        </p:spPr>
      </p:pic>
    </p:spTree>
    <p:extLst>
      <p:ext uri="{BB962C8B-B14F-4D97-AF65-F5344CB8AC3E}">
        <p14:creationId xmlns:p14="http://schemas.microsoft.com/office/powerpoint/2010/main" val="186383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science ≠ “computers”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8152" y="5334625"/>
            <a:ext cx="1846416" cy="1448425"/>
          </a:xfrm>
        </p:spPr>
      </p:pic>
      <p:pic>
        <p:nvPicPr>
          <p:cNvPr id="4" name="Picture 3"/>
          <p:cNvPicPr>
            <a:picLocks noChangeAspect="1"/>
          </p:cNvPicPr>
          <p:nvPr/>
        </p:nvPicPr>
        <p:blipFill>
          <a:blip r:embed="rId4"/>
          <a:stretch>
            <a:fillRect/>
          </a:stretch>
        </p:blipFill>
        <p:spPr>
          <a:xfrm>
            <a:off x="869425" y="1600200"/>
            <a:ext cx="2743870" cy="3657600"/>
          </a:xfrm>
          <a:prstGeom prst="rect">
            <a:avLst/>
          </a:prstGeom>
          <a:ln w="38100">
            <a:solidFill>
              <a:srgbClr val="002552"/>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5800" y="723900"/>
            <a:ext cx="5375189" cy="6858000"/>
          </a:xfrm>
          <a:prstGeom prst="rect">
            <a:avLst/>
          </a:prstGeom>
        </p:spPr>
      </p:pic>
      <p:sp>
        <p:nvSpPr>
          <p:cNvPr id="10" name="Rectangle 9"/>
          <p:cNvSpPr/>
          <p:nvPr/>
        </p:nvSpPr>
        <p:spPr>
          <a:xfrm>
            <a:off x="4634570" y="1636738"/>
            <a:ext cx="1678898" cy="1678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449542" y="1714500"/>
            <a:ext cx="1678898" cy="1678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457693" y="3563286"/>
            <a:ext cx="1678898" cy="65082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70644" y="4338402"/>
            <a:ext cx="1678898" cy="18478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761894" y="4151181"/>
            <a:ext cx="1366545" cy="1678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478537" y="5599484"/>
            <a:ext cx="979755" cy="646331"/>
          </a:xfrm>
          <a:prstGeom prst="rect">
            <a:avLst/>
          </a:prstGeom>
          <a:noFill/>
        </p:spPr>
        <p:txBody>
          <a:bodyPr wrap="none" rtlCol="0">
            <a:spAutoFit/>
          </a:bodyPr>
          <a:lstStyle/>
          <a:p>
            <a:pPr algn="ctr"/>
            <a:r>
              <a:rPr lang="en-US" dirty="0" err="1">
                <a:solidFill>
                  <a:srgbClr val="002552"/>
                </a:solidFill>
              </a:rPr>
              <a:t>Edsger</a:t>
            </a:r>
            <a:r>
              <a:rPr lang="en-US" dirty="0">
                <a:solidFill>
                  <a:srgbClr val="002552"/>
                </a:solidFill>
              </a:rPr>
              <a:t> </a:t>
            </a:r>
          </a:p>
          <a:p>
            <a:pPr algn="ctr"/>
            <a:r>
              <a:rPr lang="en-US" dirty="0">
                <a:solidFill>
                  <a:srgbClr val="002552"/>
                </a:solidFill>
              </a:rPr>
              <a:t>Dijkstra</a:t>
            </a:r>
          </a:p>
        </p:txBody>
      </p:sp>
      <p:sp>
        <p:nvSpPr>
          <p:cNvPr id="17" name="Circular Arrow 16"/>
          <p:cNvSpPr/>
          <p:nvPr/>
        </p:nvSpPr>
        <p:spPr>
          <a:xfrm rot="7580322" flipH="1">
            <a:off x="2988725" y="4802943"/>
            <a:ext cx="1199497" cy="1205303"/>
          </a:xfrm>
          <a:prstGeom prst="circularArrow">
            <a:avLst>
              <a:gd name="adj1" fmla="val 1411"/>
              <a:gd name="adj2" fmla="val 1563058"/>
              <a:gd name="adj3" fmla="val 20880751"/>
              <a:gd name="adj4" fmla="val 17070935"/>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5337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0" nodeType="afterEffect">
                                  <p:stCondLst>
                                    <p:cond delay="500"/>
                                  </p:stCondLst>
                                  <p:childTnLst>
                                    <p:set>
                                      <p:cBhvr>
                                        <p:cTn id="13" dur="1" fill="hold">
                                          <p:stCondLst>
                                            <p:cond delay="0"/>
                                          </p:stCondLst>
                                        </p:cTn>
                                        <p:tgtEl>
                                          <p:spTgt spid="12"/>
                                        </p:tgtEl>
                                        <p:attrNameLst>
                                          <p:attrName>style.visibility</p:attrName>
                                        </p:attrNameLst>
                                      </p:cBhvr>
                                      <p:to>
                                        <p:strVal val="hidden"/>
                                      </p:to>
                                    </p:set>
                                  </p:childTnLst>
                                </p:cTn>
                              </p:par>
                            </p:childTnLst>
                          </p:cTn>
                        </p:par>
                        <p:par>
                          <p:cTn id="14" fill="hold">
                            <p:stCondLst>
                              <p:cond delay="500"/>
                            </p:stCondLst>
                            <p:childTnLst>
                              <p:par>
                                <p:cTn id="15" presetID="1" presetClass="exit" presetSubtype="0" fill="hold" grpId="0" nodeType="afterEffect">
                                  <p:stCondLst>
                                    <p:cond delay="1000"/>
                                  </p:stCondLst>
                                  <p:childTnLst>
                                    <p:set>
                                      <p:cBhvr>
                                        <p:cTn id="16" dur="1" fill="hold">
                                          <p:stCondLst>
                                            <p:cond delay="0"/>
                                          </p:stCondLst>
                                        </p:cTn>
                                        <p:tgtEl>
                                          <p:spTgt spid="13"/>
                                        </p:tgtEl>
                                        <p:attrNameLst>
                                          <p:attrName>style.visibility</p:attrName>
                                        </p:attrNameLst>
                                      </p:cBhvr>
                                      <p:to>
                                        <p:strVal val="hidden"/>
                                      </p:to>
                                    </p:set>
                                  </p:childTnLst>
                                </p:cTn>
                              </p:par>
                            </p:childTnLst>
                          </p:cTn>
                        </p:par>
                        <p:par>
                          <p:cTn id="17" fill="hold">
                            <p:stCondLst>
                              <p:cond delay="1500"/>
                            </p:stCondLst>
                            <p:childTnLst>
                              <p:par>
                                <p:cTn id="18" presetID="1" presetClass="exit" presetSubtype="0" fill="hold" grpId="0" nodeType="afterEffect">
                                  <p:stCondLst>
                                    <p:cond delay="500"/>
                                  </p:stCondLst>
                                  <p:childTnLst>
                                    <p:set>
                                      <p:cBhvr>
                                        <p:cTn id="19" dur="1" fill="hold">
                                          <p:stCondLst>
                                            <p:cond delay="0"/>
                                          </p:stCondLst>
                                        </p:cTn>
                                        <p:tgtEl>
                                          <p:spTgt spid="14"/>
                                        </p:tgtEl>
                                        <p:attrNameLst>
                                          <p:attrName>style.visibility</p:attrName>
                                        </p:attrNameLst>
                                      </p:cBhvr>
                                      <p:to>
                                        <p:strVal val="hidden"/>
                                      </p:to>
                                    </p:set>
                                  </p:childTnLst>
                                </p:cTn>
                              </p:par>
                            </p:childTnLst>
                          </p:cTn>
                        </p:par>
                        <p:par>
                          <p:cTn id="20" fill="hold">
                            <p:stCondLst>
                              <p:cond delay="2000"/>
                            </p:stCondLst>
                            <p:childTnLst>
                              <p:par>
                                <p:cTn id="21" presetID="1" presetClass="exit" presetSubtype="0" fill="hold" grpId="0" nodeType="afterEffect">
                                  <p:stCondLst>
                                    <p:cond delay="50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mt="35000"/>
          </a:blip>
          <a:stretch>
            <a:fillRect/>
          </a:stretch>
        </p:blipFill>
        <p:spPr>
          <a:xfrm>
            <a:off x="475937" y="800070"/>
            <a:ext cx="7652479" cy="7032291"/>
          </a:xfrm>
          <a:prstGeom prst="rect">
            <a:avLst/>
          </a:prstGeom>
        </p:spPr>
      </p:pic>
      <p:sp>
        <p:nvSpPr>
          <p:cNvPr id="7169" name="Rectangle 1"/>
          <p:cNvSpPr>
            <a:spLocks noGrp="1" noChangeArrowheads="1"/>
          </p:cNvSpPr>
          <p:nvPr>
            <p:ph type="title"/>
          </p:nvPr>
        </p:nvSpPr>
        <p:spPr>
          <a:ln/>
        </p:spPr>
        <p:txBody>
          <a:bodyPr/>
          <a:lstStyle/>
          <a:p>
            <a:r>
              <a:rPr lang="en-US" altLang="en-US" dirty="0"/>
              <a:t>1950s: “Electronic Brains”</a:t>
            </a:r>
          </a:p>
        </p:txBody>
      </p:sp>
      <p:grpSp>
        <p:nvGrpSpPr>
          <p:cNvPr id="7173" name="Group 5"/>
          <p:cNvGrpSpPr>
            <a:grpSpLocks/>
          </p:cNvGrpSpPr>
          <p:nvPr/>
        </p:nvGrpSpPr>
        <p:grpSpPr bwMode="auto">
          <a:xfrm>
            <a:off x="3032509" y="2134753"/>
            <a:ext cx="2948971" cy="3973740"/>
            <a:chOff x="0" y="132"/>
            <a:chExt cx="1600" cy="2156"/>
          </a:xfrm>
        </p:grpSpPr>
        <p:pic>
          <p:nvPicPr>
            <p:cNvPr id="717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6246"/>
            <a:stretch/>
          </p:blipFill>
          <p:spPr bwMode="auto">
            <a:xfrm>
              <a:off x="0" y="132"/>
              <a:ext cx="1600" cy="1986"/>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72" name="Rectangle 4"/>
            <p:cNvSpPr>
              <a:spLocks/>
            </p:cNvSpPr>
            <p:nvPr/>
          </p:nvSpPr>
          <p:spPr bwMode="auto">
            <a:xfrm>
              <a:off x="708" y="2191"/>
              <a:ext cx="87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900" u="sng" dirty="0">
                  <a:ea typeface="Gill Sans" charset="0"/>
                  <a:cs typeface="Gill Sans" charset="0"/>
                  <a:hlinkClick r:id="rId5"/>
                </a:rPr>
                <a:t>www.computerhistory.org</a:t>
              </a:r>
              <a:endParaRPr lang="en-US" altLang="en-US" sz="900" u="sng" dirty="0">
                <a:ea typeface="Gill Sans" charset="0"/>
                <a:cs typeface="Gill Sans" charset="0"/>
              </a:endParaRPr>
            </a:p>
          </p:txBody>
        </p:sp>
      </p:grpSp>
      <p:sp>
        <p:nvSpPr>
          <p:cNvPr id="3" name="Rectangle 2"/>
          <p:cNvSpPr/>
          <p:nvPr/>
        </p:nvSpPr>
        <p:spPr>
          <a:xfrm>
            <a:off x="44971" y="6267352"/>
            <a:ext cx="1986197" cy="584775"/>
          </a:xfrm>
          <a:prstGeom prst="rect">
            <a:avLst/>
          </a:prstGeom>
        </p:spPr>
        <p:txBody>
          <a:bodyPr wrap="square">
            <a:spAutoFit/>
          </a:bodyPr>
          <a:lstStyle/>
          <a:p>
            <a:pPr>
              <a:spcBef>
                <a:spcPts val="800"/>
              </a:spcBef>
            </a:pPr>
            <a:r>
              <a:rPr lang="en-US" altLang="en-US" sz="800" dirty="0">
                <a:solidFill>
                  <a:schemeClr val="bg1">
                    <a:lumMod val="75000"/>
                  </a:schemeClr>
                </a:solidFill>
                <a:latin typeface="Helvetica" charset="0"/>
                <a:ea typeface="Helvetica" charset="0"/>
                <a:cs typeface="Helvetica" charset="0"/>
                <a:sym typeface="Helvetica" charset="0"/>
              </a:rPr>
              <a:t>The slides in </a:t>
            </a:r>
            <a:r>
              <a:rPr lang="en-US" altLang="en-US" sz="800">
                <a:solidFill>
                  <a:schemeClr val="bg1">
                    <a:lumMod val="75000"/>
                  </a:schemeClr>
                </a:solidFill>
                <a:latin typeface="Helvetica" charset="0"/>
                <a:ea typeface="Helvetica" charset="0"/>
                <a:cs typeface="Helvetica" charset="0"/>
                <a:sym typeface="Helvetica" charset="0"/>
              </a:rPr>
              <a:t>this section are </a:t>
            </a:r>
            <a:r>
              <a:rPr lang="en-US" altLang="en-US" sz="800" dirty="0">
                <a:solidFill>
                  <a:schemeClr val="bg1">
                    <a:lumMod val="75000"/>
                  </a:schemeClr>
                </a:solidFill>
                <a:latin typeface="Helvetica" charset="0"/>
                <a:ea typeface="Helvetica" charset="0"/>
                <a:cs typeface="Helvetica" charset="0"/>
                <a:sym typeface="Helvetica" charset="0"/>
              </a:rPr>
              <a:t>based on copyrighted material from </a:t>
            </a:r>
            <a:r>
              <a:rPr lang="en-US" altLang="en-US" sz="800" i="1" dirty="0">
                <a:solidFill>
                  <a:schemeClr val="bg1">
                    <a:lumMod val="75000"/>
                  </a:schemeClr>
                </a:solidFill>
                <a:latin typeface="Helvetica" charset="0"/>
                <a:ea typeface="Helvetica" charset="0"/>
                <a:cs typeface="Helvetica" charset="0"/>
                <a:sym typeface="Helvetica" charset="0"/>
              </a:rPr>
              <a:t>Explorations in Computing:  An Introduction to Computer Science</a:t>
            </a:r>
            <a:r>
              <a:rPr lang="en-US" altLang="en-US" sz="800" dirty="0">
                <a:solidFill>
                  <a:schemeClr val="bg1">
                    <a:lumMod val="75000"/>
                  </a:schemeClr>
                </a:solidFill>
                <a:latin typeface="Helvetica" charset="0"/>
                <a:ea typeface="Helvetica" charset="0"/>
                <a:cs typeface="Helvetica" charset="0"/>
                <a:sym typeface="Helvetica" charset="0"/>
              </a:rPr>
              <a:t>, by John S. </a:t>
            </a:r>
            <a:r>
              <a:rPr lang="en-US" altLang="en-US" sz="800" dirty="0" err="1">
                <a:solidFill>
                  <a:schemeClr val="bg1">
                    <a:lumMod val="75000"/>
                  </a:schemeClr>
                </a:solidFill>
                <a:latin typeface="Helvetica" charset="0"/>
                <a:ea typeface="Helvetica" charset="0"/>
                <a:cs typeface="Helvetica" charset="0"/>
                <a:sym typeface="Helvetica" charset="0"/>
              </a:rPr>
              <a:t>Conery</a:t>
            </a:r>
            <a:r>
              <a:rPr lang="en-US" altLang="en-US" sz="800" dirty="0">
                <a:solidFill>
                  <a:schemeClr val="bg1">
                    <a:lumMod val="75000"/>
                  </a:schemeClr>
                </a:solidFill>
                <a:latin typeface="Helvetica" charset="0"/>
                <a:ea typeface="Helvetica" charset="0"/>
                <a:cs typeface="Helvetica" charset="0"/>
                <a:sym typeface="Helvetica" charset="0"/>
              </a:rPr>
              <a:t>.</a:t>
            </a:r>
          </a:p>
        </p:txBody>
      </p:sp>
    </p:spTree>
    <p:extLst>
      <p:ext uri="{BB962C8B-B14F-4D97-AF65-F5344CB8AC3E}">
        <p14:creationId xmlns:p14="http://schemas.microsoft.com/office/powerpoint/2010/main" val="1710139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9855401" presetClass="entr" presetSubtype="9855401" fill="hold" nodeType="afterEffect">
                                  <p:stCondLst>
                                    <p:cond delay="0"/>
                                  </p:stCondLst>
                                  <p:childTnLst>
                                    <p:set>
                                      <p:cBhvr>
                                        <p:cTn id="6" dur="1" fill="hold">
                                          <p:stCondLst>
                                            <p:cond delay="499"/>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ln/>
        </p:spPr>
        <p:txBody>
          <a:bodyPr/>
          <a:lstStyle/>
          <a:p>
            <a:r>
              <a:rPr lang="en-US" altLang="en-US" dirty="0"/>
              <a:t>2018: “Appliances”</a:t>
            </a:r>
          </a:p>
        </p:txBody>
      </p:sp>
      <p:sp>
        <p:nvSpPr>
          <p:cNvPr id="8194" name="Rectangle 2"/>
          <p:cNvSpPr>
            <a:spLocks noGrp="1" noChangeArrowheads="1"/>
          </p:cNvSpPr>
          <p:nvPr>
            <p:ph type="body" idx="1"/>
          </p:nvPr>
        </p:nvSpPr>
        <p:spPr>
          <a:ln/>
        </p:spPr>
        <p:txBody>
          <a:bodyPr>
            <a:normAutofit fontScale="92500"/>
          </a:bodyPr>
          <a:lstStyle/>
          <a:p>
            <a:r>
              <a:rPr lang="en-US" altLang="en-US" dirty="0"/>
              <a:t>Essential tools in modern society</a:t>
            </a:r>
          </a:p>
          <a:p>
            <a:r>
              <a:rPr lang="en-US" altLang="en-US" dirty="0"/>
              <a:t>Personal computers (desktops and laptops)</a:t>
            </a:r>
          </a:p>
          <a:p>
            <a:pPr marL="571500" lvl="1"/>
            <a:r>
              <a:rPr lang="en-US" altLang="en-US" dirty="0"/>
              <a:t>write papers, manage personal finances, ....</a:t>
            </a:r>
          </a:p>
          <a:p>
            <a:pPr marL="571500" lvl="1"/>
            <a:r>
              <a:rPr lang="en-US" altLang="en-US" dirty="0"/>
              <a:t>entertainment:  games, video, audio, ....</a:t>
            </a:r>
          </a:p>
          <a:p>
            <a:r>
              <a:rPr lang="en-US" altLang="en-US" dirty="0"/>
              <a:t>Business computers</a:t>
            </a:r>
          </a:p>
          <a:p>
            <a:pPr marL="571500" lvl="1"/>
            <a:r>
              <a:rPr lang="en-US" altLang="en-US" dirty="0"/>
              <a:t>day-to-day operations:  payroll, billing, ...</a:t>
            </a:r>
          </a:p>
          <a:p>
            <a:pPr marL="571500" lvl="1"/>
            <a:r>
              <a:rPr lang="en-US" altLang="en-US" dirty="0"/>
              <a:t>customer service:  web sites, customer data, ...</a:t>
            </a:r>
          </a:p>
          <a:p>
            <a:r>
              <a:rPr lang="en-US" altLang="en-US" dirty="0"/>
              <a:t>Embedded computers</a:t>
            </a:r>
          </a:p>
          <a:p>
            <a:pPr marL="571500" lvl="1"/>
            <a:r>
              <a:rPr lang="en-US" altLang="en-US" dirty="0"/>
              <a:t>microchips used as controllers in cars, phones, wearables, ....</a:t>
            </a:r>
          </a:p>
          <a:p>
            <a:r>
              <a:rPr lang="en-US" altLang="en-US" dirty="0"/>
              <a:t>Supercomputers</a:t>
            </a:r>
          </a:p>
          <a:p>
            <a:pPr marL="571500" lvl="1"/>
            <a:r>
              <a:rPr lang="en-US" altLang="en-US" dirty="0"/>
              <a:t>large “number crunchers” used in scientific research and other areas</a:t>
            </a:r>
          </a:p>
          <a:p>
            <a:pPr marL="571500" lvl="1"/>
            <a:r>
              <a:rPr lang="en-US" altLang="en-US" dirty="0"/>
              <a:t>parallel processing:  from a few dozen to a few thousand CPU chips</a:t>
            </a:r>
          </a:p>
        </p:txBody>
      </p:sp>
      <p:pic>
        <p:nvPicPr>
          <p:cNvPr id="3074" name="Picture 2" descr="mage result for mac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4706" y="1715754"/>
            <a:ext cx="2824422" cy="16236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ge result for nexu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516" y="3462729"/>
            <a:ext cx="1255767" cy="12557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ge result for iph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2360" y="3462729"/>
            <a:ext cx="781924" cy="125576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age result for fitb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2974" y="3478981"/>
            <a:ext cx="661687" cy="853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3510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855401" presetClass="entr" presetSubtype="9855401" fill="hold" grpId="0" nodeType="afterEffect">
                                  <p:stCondLst>
                                    <p:cond delay="0"/>
                                  </p:stCondLst>
                                  <p:childTnLst>
                                    <p:set>
                                      <p:cBhvr>
                                        <p:cTn id="6" dur="1" fill="hold">
                                          <p:stCondLst>
                                            <p:cond delay="499"/>
                                          </p:stCondLst>
                                        </p:cTn>
                                        <p:tgtEl>
                                          <p:spTgt spid="8194">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9855401" presetClass="entr" presetSubtype="9855401" fill="hold" grpId="0" nodeType="afterEffect">
                                  <p:stCondLst>
                                    <p:cond delay="0"/>
                                  </p:stCondLst>
                                  <p:childTnLst>
                                    <p:set>
                                      <p:cBhvr>
                                        <p:cTn id="9" dur="1" fill="hold">
                                          <p:stCondLst>
                                            <p:cond delay="499"/>
                                          </p:stCondLst>
                                        </p:cTn>
                                        <p:tgtEl>
                                          <p:spTgt spid="8194">
                                            <p:txEl>
                                              <p:pRg st="1" end="1"/>
                                            </p:txEl>
                                          </p:spTgt>
                                        </p:tgtEl>
                                        <p:attrNameLst>
                                          <p:attrName>style.visibility</p:attrName>
                                        </p:attrNameLst>
                                      </p:cBhvr>
                                      <p:to>
                                        <p:strVal val="visible"/>
                                      </p:to>
                                    </p:set>
                                  </p:childTnLst>
                                </p:cTn>
                              </p:par>
                              <p:par>
                                <p:cTn id="10" presetID="9855401" presetClass="entr" presetSubtype="9855401" fill="hold" grpId="0" nodeType="withEffect">
                                  <p:stCondLst>
                                    <p:cond delay="0"/>
                                  </p:stCondLst>
                                  <p:childTnLst>
                                    <p:set>
                                      <p:cBhvr>
                                        <p:cTn id="11" dur="1" fill="hold">
                                          <p:stCondLst>
                                            <p:cond delay="499"/>
                                          </p:stCondLst>
                                        </p:cTn>
                                        <p:tgtEl>
                                          <p:spTgt spid="8194">
                                            <p:txEl>
                                              <p:pRg st="2" end="2"/>
                                            </p:txEl>
                                          </p:spTgt>
                                        </p:tgtEl>
                                        <p:attrNameLst>
                                          <p:attrName>style.visibility</p:attrName>
                                        </p:attrNameLst>
                                      </p:cBhvr>
                                      <p:to>
                                        <p:strVal val="visible"/>
                                      </p:to>
                                    </p:set>
                                  </p:childTnLst>
                                </p:cTn>
                              </p:par>
                              <p:par>
                                <p:cTn id="12" presetID="9855401" presetClass="entr" presetSubtype="9855401" fill="hold" grpId="0" nodeType="withEffect">
                                  <p:stCondLst>
                                    <p:cond delay="0"/>
                                  </p:stCondLst>
                                  <p:childTnLst>
                                    <p:set>
                                      <p:cBhvr>
                                        <p:cTn id="13" dur="1" fill="hold">
                                          <p:stCondLst>
                                            <p:cond delay="499"/>
                                          </p:stCondLst>
                                        </p:cTn>
                                        <p:tgtEl>
                                          <p:spTgt spid="8194">
                                            <p:txEl>
                                              <p:pRg st="3" end="3"/>
                                            </p:txEl>
                                          </p:spTgt>
                                        </p:tgtEl>
                                        <p:attrNameLst>
                                          <p:attrName>style.visibility</p:attrName>
                                        </p:attrNameLst>
                                      </p:cBhvr>
                                      <p:to>
                                        <p:strVal val="visible"/>
                                      </p:to>
                                    </p:set>
                                  </p:childTnLst>
                                </p:cTn>
                              </p:par>
                            </p:childTnLst>
                          </p:cTn>
                        </p:par>
                        <p:par>
                          <p:cTn id="14" fill="hold" nodeType="afterGroup">
                            <p:stCondLst>
                              <p:cond delay="1000"/>
                            </p:stCondLst>
                            <p:childTnLst>
                              <p:par>
                                <p:cTn id="15" presetID="9855401" presetClass="entr" presetSubtype="9855401" fill="hold" grpId="0" nodeType="afterEffect">
                                  <p:stCondLst>
                                    <p:cond delay="0"/>
                                  </p:stCondLst>
                                  <p:childTnLst>
                                    <p:set>
                                      <p:cBhvr>
                                        <p:cTn id="16" dur="1" fill="hold">
                                          <p:stCondLst>
                                            <p:cond delay="499"/>
                                          </p:stCondLst>
                                        </p:cTn>
                                        <p:tgtEl>
                                          <p:spTgt spid="8194">
                                            <p:txEl>
                                              <p:pRg st="4" end="4"/>
                                            </p:txEl>
                                          </p:spTgt>
                                        </p:tgtEl>
                                        <p:attrNameLst>
                                          <p:attrName>style.visibility</p:attrName>
                                        </p:attrNameLst>
                                      </p:cBhvr>
                                      <p:to>
                                        <p:strVal val="visible"/>
                                      </p:to>
                                    </p:set>
                                  </p:childTnLst>
                                </p:cTn>
                              </p:par>
                              <p:par>
                                <p:cTn id="17" presetID="9855401" presetClass="entr" presetSubtype="9855401" fill="hold" grpId="0" nodeType="withEffect">
                                  <p:stCondLst>
                                    <p:cond delay="0"/>
                                  </p:stCondLst>
                                  <p:childTnLst>
                                    <p:set>
                                      <p:cBhvr>
                                        <p:cTn id="18" dur="1" fill="hold">
                                          <p:stCondLst>
                                            <p:cond delay="499"/>
                                          </p:stCondLst>
                                        </p:cTn>
                                        <p:tgtEl>
                                          <p:spTgt spid="8194">
                                            <p:txEl>
                                              <p:pRg st="5" end="5"/>
                                            </p:txEl>
                                          </p:spTgt>
                                        </p:tgtEl>
                                        <p:attrNameLst>
                                          <p:attrName>style.visibility</p:attrName>
                                        </p:attrNameLst>
                                      </p:cBhvr>
                                      <p:to>
                                        <p:strVal val="visible"/>
                                      </p:to>
                                    </p:set>
                                  </p:childTnLst>
                                </p:cTn>
                              </p:par>
                              <p:par>
                                <p:cTn id="19" presetID="9855401" presetClass="entr" presetSubtype="9855401" fill="hold" grpId="0" nodeType="withEffect">
                                  <p:stCondLst>
                                    <p:cond delay="0"/>
                                  </p:stCondLst>
                                  <p:childTnLst>
                                    <p:set>
                                      <p:cBhvr>
                                        <p:cTn id="20" dur="1" fill="hold">
                                          <p:stCondLst>
                                            <p:cond delay="499"/>
                                          </p:stCondLst>
                                        </p:cTn>
                                        <p:tgtEl>
                                          <p:spTgt spid="8194">
                                            <p:txEl>
                                              <p:pRg st="6" end="6"/>
                                            </p:txEl>
                                          </p:spTgt>
                                        </p:tgtEl>
                                        <p:attrNameLst>
                                          <p:attrName>style.visibility</p:attrName>
                                        </p:attrNameLst>
                                      </p:cBhvr>
                                      <p:to>
                                        <p:strVal val="visible"/>
                                      </p:to>
                                    </p:set>
                                  </p:childTnLst>
                                </p:cTn>
                              </p:par>
                            </p:childTnLst>
                          </p:cTn>
                        </p:par>
                        <p:par>
                          <p:cTn id="21" fill="hold" nodeType="afterGroup">
                            <p:stCondLst>
                              <p:cond delay="1500"/>
                            </p:stCondLst>
                            <p:childTnLst>
                              <p:par>
                                <p:cTn id="22" presetID="9855401" presetClass="entr" presetSubtype="9855401" fill="hold" grpId="0" nodeType="afterEffect">
                                  <p:stCondLst>
                                    <p:cond delay="0"/>
                                  </p:stCondLst>
                                  <p:childTnLst>
                                    <p:set>
                                      <p:cBhvr>
                                        <p:cTn id="23" dur="1" fill="hold">
                                          <p:stCondLst>
                                            <p:cond delay="499"/>
                                          </p:stCondLst>
                                        </p:cTn>
                                        <p:tgtEl>
                                          <p:spTgt spid="8194">
                                            <p:txEl>
                                              <p:pRg st="7" end="7"/>
                                            </p:txEl>
                                          </p:spTgt>
                                        </p:tgtEl>
                                        <p:attrNameLst>
                                          <p:attrName>style.visibility</p:attrName>
                                        </p:attrNameLst>
                                      </p:cBhvr>
                                      <p:to>
                                        <p:strVal val="visible"/>
                                      </p:to>
                                    </p:set>
                                  </p:childTnLst>
                                </p:cTn>
                              </p:par>
                              <p:par>
                                <p:cTn id="24" presetID="9855401" presetClass="entr" presetSubtype="9855401" fill="hold" grpId="0" nodeType="withEffect">
                                  <p:stCondLst>
                                    <p:cond delay="0"/>
                                  </p:stCondLst>
                                  <p:childTnLst>
                                    <p:set>
                                      <p:cBhvr>
                                        <p:cTn id="25" dur="1" fill="hold">
                                          <p:stCondLst>
                                            <p:cond delay="499"/>
                                          </p:stCondLst>
                                        </p:cTn>
                                        <p:tgtEl>
                                          <p:spTgt spid="8194">
                                            <p:txEl>
                                              <p:pRg st="8" end="8"/>
                                            </p:txEl>
                                          </p:spTgt>
                                        </p:tgtEl>
                                        <p:attrNameLst>
                                          <p:attrName>style.visibility</p:attrName>
                                        </p:attrNameLst>
                                      </p:cBhvr>
                                      <p:to>
                                        <p:strVal val="visible"/>
                                      </p:to>
                                    </p:set>
                                  </p:childTnLst>
                                </p:cTn>
                              </p:par>
                            </p:childTnLst>
                          </p:cTn>
                        </p:par>
                        <p:par>
                          <p:cTn id="26" fill="hold" nodeType="afterGroup">
                            <p:stCondLst>
                              <p:cond delay="2000"/>
                            </p:stCondLst>
                            <p:childTnLst>
                              <p:par>
                                <p:cTn id="27" presetID="9855401" presetClass="entr" presetSubtype="9855401" fill="hold" grpId="0" nodeType="afterEffect">
                                  <p:stCondLst>
                                    <p:cond delay="0"/>
                                  </p:stCondLst>
                                  <p:childTnLst>
                                    <p:set>
                                      <p:cBhvr>
                                        <p:cTn id="28" dur="1" fill="hold">
                                          <p:stCondLst>
                                            <p:cond delay="499"/>
                                          </p:stCondLst>
                                        </p:cTn>
                                        <p:tgtEl>
                                          <p:spTgt spid="8194">
                                            <p:txEl>
                                              <p:pRg st="9" end="9"/>
                                            </p:txEl>
                                          </p:spTgt>
                                        </p:tgtEl>
                                        <p:attrNameLst>
                                          <p:attrName>style.visibility</p:attrName>
                                        </p:attrNameLst>
                                      </p:cBhvr>
                                      <p:to>
                                        <p:strVal val="visible"/>
                                      </p:to>
                                    </p:set>
                                  </p:childTnLst>
                                </p:cTn>
                              </p:par>
                              <p:par>
                                <p:cTn id="29" presetID="9855401" presetClass="entr" presetSubtype="9855401" fill="hold" grpId="0" nodeType="withEffect">
                                  <p:stCondLst>
                                    <p:cond delay="0"/>
                                  </p:stCondLst>
                                  <p:childTnLst>
                                    <p:set>
                                      <p:cBhvr>
                                        <p:cTn id="30" dur="1" fill="hold">
                                          <p:stCondLst>
                                            <p:cond delay="499"/>
                                          </p:stCondLst>
                                        </p:cTn>
                                        <p:tgtEl>
                                          <p:spTgt spid="8194">
                                            <p:txEl>
                                              <p:pRg st="10" end="10"/>
                                            </p:txEl>
                                          </p:spTgt>
                                        </p:tgtEl>
                                        <p:attrNameLst>
                                          <p:attrName>style.visibility</p:attrName>
                                        </p:attrNameLst>
                                      </p:cBhvr>
                                      <p:to>
                                        <p:strVal val="visible"/>
                                      </p:to>
                                    </p:set>
                                  </p:childTnLst>
                                </p:cTn>
                              </p:par>
                              <p:par>
                                <p:cTn id="31" presetID="9855401" presetClass="entr" presetSubtype="9855401" fill="hold" grpId="0" nodeType="withEffect">
                                  <p:stCondLst>
                                    <p:cond delay="0"/>
                                  </p:stCondLst>
                                  <p:childTnLst>
                                    <p:set>
                                      <p:cBhvr>
                                        <p:cTn id="32" dur="1" fill="hold">
                                          <p:stCondLst>
                                            <p:cond delay="499"/>
                                          </p:stCondLst>
                                        </p:cTn>
                                        <p:tgtEl>
                                          <p:spTgt spid="819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autoUpdateAnimBg="0"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a:t>
            </a:r>
          </a:p>
        </p:txBody>
      </p:sp>
      <p:sp>
        <p:nvSpPr>
          <p:cNvPr id="16" name="TextBox 15"/>
          <p:cNvSpPr txBox="1"/>
          <p:nvPr/>
        </p:nvSpPr>
        <p:spPr>
          <a:xfrm>
            <a:off x="10914077" y="-1359017"/>
            <a:ext cx="184731"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rotWithShape="1">
          <a:blip r:embed="rId3"/>
          <a:srcRect l="10098" r="10098"/>
          <a:stretch/>
        </p:blipFill>
        <p:spPr>
          <a:xfrm>
            <a:off x="5995887" y="1914523"/>
            <a:ext cx="2057400" cy="2578100"/>
          </a:xfrm>
          <a:prstGeom prst="rect">
            <a:avLst/>
          </a:prstGeom>
          <a:ln w="38100">
            <a:solidFill>
              <a:srgbClr val="003470"/>
            </a:solidFill>
          </a:ln>
        </p:spPr>
      </p:pic>
      <p:sp>
        <p:nvSpPr>
          <p:cNvPr id="9" name="Rectangle 8"/>
          <p:cNvSpPr/>
          <p:nvPr/>
        </p:nvSpPr>
        <p:spPr>
          <a:xfrm>
            <a:off x="1956004" y="5102826"/>
            <a:ext cx="5596541" cy="1246495"/>
          </a:xfrm>
          <a:prstGeom prst="rect">
            <a:avLst/>
          </a:prstGeom>
        </p:spPr>
        <p:txBody>
          <a:bodyPr wrap="square">
            <a:spAutoFit/>
          </a:bodyPr>
          <a:lstStyle/>
          <a:p>
            <a:pPr algn="ctr"/>
            <a:r>
              <a:rPr lang="en-US" sz="2800" dirty="0">
                <a:solidFill>
                  <a:srgbClr val="003470"/>
                </a:solidFill>
              </a:rPr>
              <a:t>Ali, Adriana, Emily, Allison, Sivan, </a:t>
            </a:r>
            <a:r>
              <a:rPr lang="en-US" sz="2800" dirty="0" err="1">
                <a:solidFill>
                  <a:srgbClr val="003470"/>
                </a:solidFill>
              </a:rPr>
              <a:t>Neamat</a:t>
            </a:r>
            <a:r>
              <a:rPr lang="en-US" sz="2800" dirty="0">
                <a:solidFill>
                  <a:srgbClr val="003470"/>
                </a:solidFill>
              </a:rPr>
              <a:t>, Chris, Ellen, &amp; Ananda</a:t>
            </a:r>
          </a:p>
          <a:p>
            <a:pPr algn="ctr">
              <a:spcBef>
                <a:spcPts val="600"/>
              </a:spcBef>
            </a:pPr>
            <a:r>
              <a:rPr lang="en-US" sz="1400" dirty="0">
                <a:solidFill>
                  <a:srgbClr val="003470"/>
                </a:solidFill>
              </a:rPr>
              <a:t>(our team of </a:t>
            </a:r>
            <a:r>
              <a:rPr lang="en-US" sz="1400" b="1" dirty="0">
                <a:solidFill>
                  <a:srgbClr val="003470"/>
                </a:solidFill>
                <a:effectLst>
                  <a:glow rad="101600">
                    <a:srgbClr val="FFC000">
                      <a:alpha val="60000"/>
                    </a:srgbClr>
                  </a:glow>
                </a:effectLst>
              </a:rPr>
              <a:t>T</a:t>
            </a:r>
            <a:r>
              <a:rPr lang="en-US" sz="1400" dirty="0">
                <a:solidFill>
                  <a:srgbClr val="003470"/>
                </a:solidFill>
              </a:rPr>
              <a:t>eaching </a:t>
            </a:r>
            <a:r>
              <a:rPr lang="en-US" sz="1400" b="1" dirty="0">
                <a:solidFill>
                  <a:srgbClr val="003470"/>
                </a:solidFill>
                <a:effectLst>
                  <a:glow rad="101600">
                    <a:srgbClr val="FFC000">
                      <a:alpha val="60000"/>
                    </a:srgbClr>
                  </a:glow>
                </a:effectLst>
              </a:rPr>
              <a:t>A</a:t>
            </a:r>
            <a:r>
              <a:rPr lang="en-US" sz="1400" dirty="0">
                <a:solidFill>
                  <a:srgbClr val="003470"/>
                </a:solidFill>
              </a:rPr>
              <a:t>ssistant</a:t>
            </a:r>
            <a:r>
              <a:rPr lang="en-US" sz="1400" b="1" dirty="0">
                <a:solidFill>
                  <a:srgbClr val="003470"/>
                </a:solidFill>
                <a:effectLst>
                  <a:glow rad="101600">
                    <a:srgbClr val="FFC000">
                      <a:alpha val="60000"/>
                    </a:srgbClr>
                  </a:glow>
                </a:effectLst>
              </a:rPr>
              <a:t>s</a:t>
            </a:r>
            <a:r>
              <a:rPr lang="en-US" sz="1400" dirty="0">
                <a:solidFill>
                  <a:srgbClr val="003470"/>
                </a:solidFill>
              </a:rPr>
              <a:t>)</a:t>
            </a:r>
          </a:p>
        </p:txBody>
      </p:sp>
      <p:pic>
        <p:nvPicPr>
          <p:cNvPr id="19" name="Picture 2"/>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8836" t="26512" r="3256"/>
          <a:stretch/>
        </p:blipFill>
        <p:spPr bwMode="auto">
          <a:xfrm>
            <a:off x="1141831" y="1915637"/>
            <a:ext cx="2057400" cy="2576986"/>
          </a:xfrm>
          <a:prstGeom prst="rect">
            <a:avLst/>
          </a:prstGeom>
          <a:noFill/>
          <a:ln w="38100">
            <a:solidFill>
              <a:srgbClr val="002552"/>
            </a:solidFill>
            <a:miter lim="800000"/>
            <a:headEnd/>
            <a:tailEnd/>
          </a:ln>
        </p:spPr>
      </p:pic>
      <p:sp>
        <p:nvSpPr>
          <p:cNvPr id="20" name="TextBox 19"/>
          <p:cNvSpPr txBox="1"/>
          <p:nvPr/>
        </p:nvSpPr>
        <p:spPr>
          <a:xfrm>
            <a:off x="186365" y="1093799"/>
            <a:ext cx="1285928" cy="523220"/>
          </a:xfrm>
          <a:prstGeom prst="rect">
            <a:avLst/>
          </a:prstGeom>
          <a:noFill/>
        </p:spPr>
        <p:txBody>
          <a:bodyPr wrap="none" rtlCol="0">
            <a:spAutoFit/>
          </a:bodyPr>
          <a:lstStyle/>
          <a:p>
            <a:pPr algn="ctr"/>
            <a:r>
              <a:rPr lang="en-US" sz="2800" dirty="0">
                <a:solidFill>
                  <a:srgbClr val="003470"/>
                </a:solidFill>
              </a:rPr>
              <a:t>Jordan</a:t>
            </a:r>
          </a:p>
        </p:txBody>
      </p:sp>
      <p:sp>
        <p:nvSpPr>
          <p:cNvPr id="21" name="Circular Arrow 20"/>
          <p:cNvSpPr/>
          <p:nvPr/>
        </p:nvSpPr>
        <p:spPr>
          <a:xfrm rot="6508726" flipV="1">
            <a:off x="467713" y="1077048"/>
            <a:ext cx="1199497" cy="1205303"/>
          </a:xfrm>
          <a:prstGeom prst="circularArrow">
            <a:avLst>
              <a:gd name="adj1" fmla="val 1411"/>
              <a:gd name="adj2" fmla="val 1563058"/>
              <a:gd name="adj3" fmla="val 20880751"/>
              <a:gd name="adj4" fmla="val 16737203"/>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p:cNvSpPr/>
          <p:nvPr/>
        </p:nvSpPr>
        <p:spPr>
          <a:xfrm>
            <a:off x="1604389" y="4526007"/>
            <a:ext cx="1172117" cy="369332"/>
          </a:xfrm>
          <a:prstGeom prst="rect">
            <a:avLst/>
          </a:prstGeom>
        </p:spPr>
        <p:txBody>
          <a:bodyPr wrap="none">
            <a:spAutoFit/>
          </a:bodyPr>
          <a:lstStyle/>
          <a:p>
            <a:pPr algn="ctr">
              <a:spcBef>
                <a:spcPts val="600"/>
              </a:spcBef>
            </a:pPr>
            <a:r>
              <a:rPr lang="en-US" dirty="0">
                <a:solidFill>
                  <a:srgbClr val="003470"/>
                </a:solidFill>
              </a:rPr>
              <a:t>Professor</a:t>
            </a:r>
          </a:p>
        </p:txBody>
      </p:sp>
      <p:sp>
        <p:nvSpPr>
          <p:cNvPr id="22" name="TextBox 21"/>
          <p:cNvSpPr txBox="1"/>
          <p:nvPr/>
        </p:nvSpPr>
        <p:spPr>
          <a:xfrm flipH="1">
            <a:off x="7988814" y="1093799"/>
            <a:ext cx="1024639" cy="523220"/>
          </a:xfrm>
          <a:prstGeom prst="rect">
            <a:avLst/>
          </a:prstGeom>
          <a:noFill/>
        </p:spPr>
        <p:txBody>
          <a:bodyPr wrap="none" rtlCol="0">
            <a:spAutoFit/>
          </a:bodyPr>
          <a:lstStyle/>
          <a:p>
            <a:pPr algn="ctr"/>
            <a:r>
              <a:rPr lang="en-US" sz="2800" dirty="0">
                <a:solidFill>
                  <a:srgbClr val="003470"/>
                </a:solidFill>
              </a:rPr>
              <a:t>Dave</a:t>
            </a:r>
          </a:p>
        </p:txBody>
      </p:sp>
      <p:sp>
        <p:nvSpPr>
          <p:cNvPr id="23" name="Circular Arrow 22"/>
          <p:cNvSpPr/>
          <p:nvPr/>
        </p:nvSpPr>
        <p:spPr>
          <a:xfrm rot="15091274" flipH="1" flipV="1">
            <a:off x="7553501" y="1084728"/>
            <a:ext cx="1199497" cy="1205303"/>
          </a:xfrm>
          <a:prstGeom prst="circularArrow">
            <a:avLst>
              <a:gd name="adj1" fmla="val 1411"/>
              <a:gd name="adj2" fmla="val 1563058"/>
              <a:gd name="adj3" fmla="val 20880751"/>
              <a:gd name="adj4" fmla="val 16737203"/>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ectangle 23"/>
          <p:cNvSpPr/>
          <p:nvPr/>
        </p:nvSpPr>
        <p:spPr>
          <a:xfrm>
            <a:off x="6226934" y="4524893"/>
            <a:ext cx="1595310" cy="369332"/>
          </a:xfrm>
          <a:prstGeom prst="rect">
            <a:avLst/>
          </a:prstGeom>
        </p:spPr>
        <p:txBody>
          <a:bodyPr wrap="none">
            <a:spAutoFit/>
          </a:bodyPr>
          <a:lstStyle/>
          <a:p>
            <a:pPr algn="ctr">
              <a:spcBef>
                <a:spcPts val="600"/>
              </a:spcBef>
            </a:pPr>
            <a:r>
              <a:rPr lang="en-US" dirty="0">
                <a:solidFill>
                  <a:srgbClr val="003470"/>
                </a:solidFill>
              </a:rPr>
              <a:t>Lab Instructor</a:t>
            </a:r>
          </a:p>
        </p:txBody>
      </p:sp>
      <p:pic>
        <p:nvPicPr>
          <p:cNvPr id="5" name="Picture 4">
            <a:extLst>
              <a:ext uri="{FF2B5EF4-FFF2-40B4-BE49-F238E27FC236}">
                <a16:creationId xmlns:a16="http://schemas.microsoft.com/office/drawing/2014/main" id="{91B83C05-6C4E-774C-87DB-F7215B889401}"/>
              </a:ext>
            </a:extLst>
          </p:cNvPr>
          <p:cNvPicPr>
            <a:picLocks noChangeAspect="1"/>
          </p:cNvPicPr>
          <p:nvPr/>
        </p:nvPicPr>
        <p:blipFill rotWithShape="1">
          <a:blip r:embed="rId5"/>
          <a:srcRect l="19950" t="18268" r="14839"/>
          <a:stretch/>
        </p:blipFill>
        <p:spPr>
          <a:xfrm>
            <a:off x="3568859" y="1915636"/>
            <a:ext cx="2057400" cy="2578608"/>
          </a:xfrm>
          <a:prstGeom prst="rect">
            <a:avLst/>
          </a:prstGeom>
          <a:noFill/>
          <a:ln w="38100">
            <a:solidFill>
              <a:srgbClr val="002552"/>
            </a:solidFill>
            <a:miter lim="800000"/>
            <a:headEnd/>
            <a:tailEnd/>
          </a:ln>
        </p:spPr>
      </p:pic>
      <p:sp>
        <p:nvSpPr>
          <p:cNvPr id="15" name="Rectangle 14">
            <a:extLst>
              <a:ext uri="{FF2B5EF4-FFF2-40B4-BE49-F238E27FC236}">
                <a16:creationId xmlns:a16="http://schemas.microsoft.com/office/drawing/2014/main" id="{A14338AD-0B6C-EA48-8B96-1027DB855DEB}"/>
              </a:ext>
            </a:extLst>
          </p:cNvPr>
          <p:cNvSpPr/>
          <p:nvPr/>
        </p:nvSpPr>
        <p:spPr>
          <a:xfrm>
            <a:off x="4011500" y="4530193"/>
            <a:ext cx="1172117" cy="369332"/>
          </a:xfrm>
          <a:prstGeom prst="rect">
            <a:avLst/>
          </a:prstGeom>
        </p:spPr>
        <p:txBody>
          <a:bodyPr wrap="none">
            <a:spAutoFit/>
          </a:bodyPr>
          <a:lstStyle/>
          <a:p>
            <a:pPr algn="ctr">
              <a:spcBef>
                <a:spcPts val="600"/>
              </a:spcBef>
            </a:pPr>
            <a:r>
              <a:rPr lang="en-US" dirty="0">
                <a:solidFill>
                  <a:srgbClr val="003470"/>
                </a:solidFill>
              </a:rPr>
              <a:t>Professor</a:t>
            </a:r>
          </a:p>
        </p:txBody>
      </p:sp>
      <p:sp>
        <p:nvSpPr>
          <p:cNvPr id="17" name="TextBox 16">
            <a:extLst>
              <a:ext uri="{FF2B5EF4-FFF2-40B4-BE49-F238E27FC236}">
                <a16:creationId xmlns:a16="http://schemas.microsoft.com/office/drawing/2014/main" id="{DACF4E6E-3D0C-FE4C-8766-3770BC7B3237}"/>
              </a:ext>
            </a:extLst>
          </p:cNvPr>
          <p:cNvSpPr txBox="1"/>
          <p:nvPr/>
        </p:nvSpPr>
        <p:spPr>
          <a:xfrm flipH="1">
            <a:off x="4284817" y="891400"/>
            <a:ext cx="1885453" cy="523220"/>
          </a:xfrm>
          <a:prstGeom prst="rect">
            <a:avLst/>
          </a:prstGeom>
          <a:noFill/>
        </p:spPr>
        <p:txBody>
          <a:bodyPr wrap="none" rtlCol="0">
            <a:spAutoFit/>
          </a:bodyPr>
          <a:lstStyle/>
          <a:p>
            <a:pPr algn="ctr"/>
            <a:r>
              <a:rPr lang="en-US" sz="2800" dirty="0" err="1">
                <a:solidFill>
                  <a:srgbClr val="003470"/>
                </a:solidFill>
              </a:rPr>
              <a:t>Shinyoung</a:t>
            </a:r>
            <a:endParaRPr lang="en-US" sz="2800" dirty="0">
              <a:solidFill>
                <a:srgbClr val="003470"/>
              </a:solidFill>
            </a:endParaRPr>
          </a:p>
        </p:txBody>
      </p:sp>
      <p:sp>
        <p:nvSpPr>
          <p:cNvPr id="25" name="Circular Arrow 24">
            <a:extLst>
              <a:ext uri="{FF2B5EF4-FFF2-40B4-BE49-F238E27FC236}">
                <a16:creationId xmlns:a16="http://schemas.microsoft.com/office/drawing/2014/main" id="{09A14DD4-5915-0D47-BB54-FF3F54969470}"/>
              </a:ext>
            </a:extLst>
          </p:cNvPr>
          <p:cNvSpPr/>
          <p:nvPr/>
        </p:nvSpPr>
        <p:spPr>
          <a:xfrm rot="11358996" flipV="1">
            <a:off x="3715845" y="1109683"/>
            <a:ext cx="1199497" cy="1205303"/>
          </a:xfrm>
          <a:prstGeom prst="circularArrow">
            <a:avLst>
              <a:gd name="adj1" fmla="val 1411"/>
              <a:gd name="adj2" fmla="val 1563058"/>
              <a:gd name="adj3" fmla="val 20880751"/>
              <a:gd name="adj4" fmla="val 16737203"/>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4026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computers </a:t>
            </a:r>
            <a:r>
              <a:rPr lang="en-US" b="1" dirty="0"/>
              <a:t>can’t </a:t>
            </a:r>
            <a:r>
              <a:rPr lang="en-US" dirty="0"/>
              <a:t>do</a:t>
            </a:r>
          </a:p>
        </p:txBody>
      </p:sp>
      <p:pic>
        <p:nvPicPr>
          <p:cNvPr id="4098" name="Picture 2" descr="mage result for colle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26" y="1740369"/>
            <a:ext cx="8004747" cy="438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937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computers </a:t>
            </a:r>
            <a:r>
              <a:rPr lang="en-US" b="1" dirty="0"/>
              <a:t>can’t </a:t>
            </a:r>
            <a:r>
              <a:rPr lang="en-US" dirty="0"/>
              <a:t>do</a:t>
            </a:r>
          </a:p>
        </p:txBody>
      </p:sp>
      <p:pic>
        <p:nvPicPr>
          <p:cNvPr id="6" name="Picture 2" descr="mage result for funny cat"/>
          <p:cNvPicPr>
            <a:picLocks noChangeAspect="1" noChangeArrowheads="1"/>
          </p:cNvPicPr>
          <p:nvPr/>
        </p:nvPicPr>
        <p:blipFill rotWithShape="1">
          <a:blip r:embed="rId3">
            <a:extLst>
              <a:ext uri="{28A0092B-C50C-407E-A947-70E740481C1C}">
                <a14:useLocalDpi xmlns:a14="http://schemas.microsoft.com/office/drawing/2010/main" val="0"/>
              </a:ext>
            </a:extLst>
          </a:blip>
          <a:srcRect l="15" t="5779" r="271" b="5942"/>
          <a:stretch/>
        </p:blipFill>
        <p:spPr bwMode="auto">
          <a:xfrm>
            <a:off x="1851286" y="1600200"/>
            <a:ext cx="5261548" cy="4658193"/>
          </a:xfrm>
          <a:prstGeom prst="rect">
            <a:avLst/>
          </a:prstGeom>
          <a:noFill/>
          <a:ln w="19050">
            <a:solidFill>
              <a:srgbClr val="00347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590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computers </a:t>
            </a:r>
            <a:r>
              <a:rPr lang="en-US" b="1" dirty="0"/>
              <a:t>can’t </a:t>
            </a:r>
            <a:r>
              <a:rPr lang="en-US" dirty="0"/>
              <a:t>do</a:t>
            </a:r>
          </a:p>
        </p:txBody>
      </p:sp>
      <p:pic>
        <p:nvPicPr>
          <p:cNvPr id="6146" name="Picture 2" descr="mage result for ch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321" y="1600200"/>
            <a:ext cx="6989359" cy="4658193"/>
          </a:xfrm>
          <a:prstGeom prst="rect">
            <a:avLst/>
          </a:prstGeom>
          <a:noFill/>
          <a:ln w="19050">
            <a:solidFill>
              <a:srgbClr val="00347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5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computers </a:t>
            </a:r>
            <a:r>
              <a:rPr lang="en-US" b="1" dirty="0"/>
              <a:t>can’t </a:t>
            </a:r>
            <a:r>
              <a:rPr lang="en-US" dirty="0"/>
              <a:t>do</a:t>
            </a:r>
          </a:p>
        </p:txBody>
      </p:sp>
      <p:sp>
        <p:nvSpPr>
          <p:cNvPr id="3" name="TextBox 2"/>
          <p:cNvSpPr txBox="1"/>
          <p:nvPr/>
        </p:nvSpPr>
        <p:spPr>
          <a:xfrm>
            <a:off x="1678898" y="2968051"/>
            <a:ext cx="5786204" cy="1077218"/>
          </a:xfrm>
          <a:prstGeom prst="rect">
            <a:avLst/>
          </a:prstGeom>
          <a:noFill/>
        </p:spPr>
        <p:txBody>
          <a:bodyPr wrap="square" rtlCol="0">
            <a:spAutoFit/>
          </a:bodyPr>
          <a:lstStyle/>
          <a:p>
            <a:r>
              <a:rPr lang="en-US" sz="3200" dirty="0">
                <a:latin typeface="Menlo" charset="0"/>
                <a:ea typeface="Menlo" charset="0"/>
                <a:cs typeface="Menlo" charset="0"/>
              </a:rPr>
              <a:t>while (True):</a:t>
            </a:r>
          </a:p>
          <a:p>
            <a:r>
              <a:rPr lang="en-US" sz="3200" dirty="0">
                <a:latin typeface="Menlo" charset="0"/>
                <a:ea typeface="Menlo" charset="0"/>
                <a:cs typeface="Menlo" charset="0"/>
              </a:rPr>
              <a:t>   print("looping...")</a:t>
            </a:r>
          </a:p>
        </p:txBody>
      </p:sp>
    </p:spTree>
    <p:extLst>
      <p:ext uri="{BB962C8B-B14F-4D97-AF65-F5344CB8AC3E}">
        <p14:creationId xmlns:p14="http://schemas.microsoft.com/office/powerpoint/2010/main" val="640383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ln/>
        </p:spPr>
        <p:txBody>
          <a:bodyPr/>
          <a:lstStyle/>
          <a:p>
            <a:r>
              <a:rPr lang="en-US" altLang="en-US" dirty="0"/>
              <a:t>Discussion: computational limits</a:t>
            </a:r>
          </a:p>
        </p:txBody>
      </p:sp>
      <p:sp>
        <p:nvSpPr>
          <p:cNvPr id="13314" name="Rectangle 2"/>
          <p:cNvSpPr>
            <a:spLocks noGrp="1" noChangeArrowheads="1"/>
          </p:cNvSpPr>
          <p:nvPr>
            <p:ph type="body" idx="1"/>
          </p:nvPr>
        </p:nvSpPr>
        <p:spPr>
          <a:ln/>
        </p:spPr>
        <p:txBody>
          <a:bodyPr>
            <a:normAutofit/>
          </a:bodyPr>
          <a:lstStyle/>
          <a:p>
            <a:pPr marL="0" indent="0" algn="ctr">
              <a:buNone/>
            </a:pPr>
            <a:endParaRPr lang="en-US" altLang="en-US" dirty="0"/>
          </a:p>
          <a:p>
            <a:pPr marL="0" indent="0" algn="ctr">
              <a:buNone/>
            </a:pPr>
            <a:endParaRPr lang="en-US" altLang="en-US" dirty="0"/>
          </a:p>
          <a:p>
            <a:pPr marL="0" indent="0" algn="ctr">
              <a:buNone/>
            </a:pPr>
            <a:endParaRPr lang="en-US" altLang="en-US" dirty="0"/>
          </a:p>
          <a:p>
            <a:pPr marL="0" indent="0" algn="ctr">
              <a:buNone/>
            </a:pPr>
            <a:r>
              <a:rPr lang="en-US" altLang="en-US" dirty="0"/>
              <a:t>What do you notice?</a:t>
            </a:r>
          </a:p>
        </p:txBody>
      </p:sp>
      <p:pic>
        <p:nvPicPr>
          <p:cNvPr id="4" name="Picture 3"/>
          <p:cNvPicPr>
            <a:picLocks noChangeAspect="1"/>
          </p:cNvPicPr>
          <p:nvPr/>
        </p:nvPicPr>
        <p:blipFill>
          <a:blip r:embed="rId3"/>
          <a:stretch>
            <a:fillRect/>
          </a:stretch>
        </p:blipFill>
        <p:spPr>
          <a:xfrm>
            <a:off x="2061210" y="4826997"/>
            <a:ext cx="5021581" cy="2049625"/>
          </a:xfrm>
          <a:prstGeom prst="rect">
            <a:avLst/>
          </a:prstGeom>
        </p:spPr>
      </p:pic>
    </p:spTree>
    <p:extLst>
      <p:ext uri="{BB962C8B-B14F-4D97-AF65-F5344CB8AC3E}">
        <p14:creationId xmlns:p14="http://schemas.microsoft.com/office/powerpoint/2010/main" val="15267111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9855401" presetClass="entr" presetSubtype="9855401" fill="hold" grpId="0" nodeType="afterEffect">
                                  <p:stCondLst>
                                    <p:cond delay="0"/>
                                  </p:stCondLst>
                                  <p:childTnLst>
                                    <p:set>
                                      <p:cBhvr>
                                        <p:cTn id="6" dur="1" fill="hold">
                                          <p:stCondLst>
                                            <p:cond delay="499"/>
                                          </p:stCondLst>
                                        </p:cTn>
                                        <p:tgtEl>
                                          <p:spTgt spid="133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uild="p" autoUpdateAnimBg="0"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(def.)</a:t>
            </a:r>
          </a:p>
        </p:txBody>
      </p:sp>
      <p:sp>
        <p:nvSpPr>
          <p:cNvPr id="3" name="Content Placeholder 2"/>
          <p:cNvSpPr>
            <a:spLocks noGrp="1"/>
          </p:cNvSpPr>
          <p:nvPr>
            <p:ph idx="1"/>
          </p:nvPr>
        </p:nvSpPr>
        <p:spPr/>
        <p:txBody>
          <a:bodyPr>
            <a:normAutofit/>
          </a:bodyPr>
          <a:lstStyle/>
          <a:p>
            <a:pPr marL="0" indent="0" algn="ctr">
              <a:buNone/>
            </a:pPr>
            <a:endParaRPr lang="en-US" dirty="0"/>
          </a:p>
          <a:p>
            <a:pPr marL="0" indent="0" algn="ctr">
              <a:buNone/>
            </a:pPr>
            <a:endParaRPr lang="en-US" dirty="0"/>
          </a:p>
          <a:p>
            <a:pPr marL="0" indent="0" algn="ctr">
              <a:buNone/>
            </a:pPr>
            <a:endParaRPr lang="en-US" dirty="0"/>
          </a:p>
          <a:p>
            <a:pPr marL="0" indent="0" algn="ctr">
              <a:spcBef>
                <a:spcPts val="0"/>
              </a:spcBef>
              <a:buNone/>
            </a:pPr>
            <a:r>
              <a:rPr lang="en-US" dirty="0"/>
              <a:t>“</a:t>
            </a:r>
            <a:r>
              <a:rPr lang="en-US" altLang="en-US" dirty="0"/>
              <a:t>a sequence of </a:t>
            </a:r>
            <a:r>
              <a:rPr lang="en-US" altLang="en-US" b="1" dirty="0"/>
              <a:t>well-defined operations</a:t>
            </a:r>
            <a:r>
              <a:rPr lang="en-US" altLang="en-US" dirty="0"/>
              <a:t> </a:t>
            </a:r>
          </a:p>
          <a:p>
            <a:pPr marL="0" indent="0" algn="ctr">
              <a:spcBef>
                <a:spcPts val="0"/>
              </a:spcBef>
              <a:buNone/>
            </a:pPr>
            <a:r>
              <a:rPr lang="en-US" altLang="en-US" dirty="0"/>
              <a:t>that lead from an initial starting point </a:t>
            </a:r>
          </a:p>
          <a:p>
            <a:pPr marL="0" indent="0" algn="ctr">
              <a:spcBef>
                <a:spcPts val="0"/>
              </a:spcBef>
              <a:buNone/>
            </a:pPr>
            <a:r>
              <a:rPr lang="en-US" altLang="en-US" dirty="0"/>
              <a:t>to a desired final outcome</a:t>
            </a:r>
            <a:r>
              <a:rPr lang="en-US" dirty="0"/>
              <a:t>”</a:t>
            </a:r>
          </a:p>
        </p:txBody>
      </p:sp>
      <p:grpSp>
        <p:nvGrpSpPr>
          <p:cNvPr id="17" name="Group 16"/>
          <p:cNvGrpSpPr/>
          <p:nvPr/>
        </p:nvGrpSpPr>
        <p:grpSpPr>
          <a:xfrm>
            <a:off x="1012032" y="4841154"/>
            <a:ext cx="3284036" cy="1118291"/>
            <a:chOff x="1012032" y="4841154"/>
            <a:chExt cx="3284036" cy="1118291"/>
          </a:xfrm>
        </p:grpSpPr>
        <p:sp>
          <p:nvSpPr>
            <p:cNvPr id="11" name="Rounded Rectangle 10"/>
            <p:cNvSpPr/>
            <p:nvPr/>
          </p:nvSpPr>
          <p:spPr>
            <a:xfrm>
              <a:off x="101203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2" name="Rounded Rectangle 11"/>
            <p:cNvSpPr/>
            <p:nvPr/>
          </p:nvSpPr>
          <p:spPr>
            <a:xfrm>
              <a:off x="186324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mr-IN" sz="2800" dirty="0">
                  <a:solidFill>
                    <a:srgbClr val="002552"/>
                  </a:solidFill>
                </a:rPr>
                <a:t>–</a:t>
              </a:r>
              <a:endParaRPr lang="en-US" sz="2800" dirty="0">
                <a:solidFill>
                  <a:srgbClr val="002552"/>
                </a:solidFill>
                <a:latin typeface="Cambria Math" charset="0"/>
                <a:ea typeface="Cambria Math" charset="0"/>
                <a:cs typeface="Cambria Math" charset="0"/>
              </a:endParaRPr>
            </a:p>
          </p:txBody>
        </p:sp>
        <p:sp>
          <p:nvSpPr>
            <p:cNvPr id="13" name="Rounded Rectangle 12"/>
            <p:cNvSpPr/>
            <p:nvPr/>
          </p:nvSpPr>
          <p:spPr>
            <a:xfrm>
              <a:off x="271445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4" name="Rounded Rectangle 13"/>
            <p:cNvSpPr/>
            <p:nvPr/>
          </p:nvSpPr>
          <p:spPr>
            <a:xfrm>
              <a:off x="356566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5" name="TextBox 14"/>
            <p:cNvSpPr txBox="1"/>
            <p:nvPr/>
          </p:nvSpPr>
          <p:spPr>
            <a:xfrm>
              <a:off x="1863242" y="5590113"/>
              <a:ext cx="1581616" cy="369332"/>
            </a:xfrm>
            <a:prstGeom prst="rect">
              <a:avLst/>
            </a:prstGeom>
            <a:noFill/>
          </p:spPr>
          <p:txBody>
            <a:bodyPr wrap="square" rtlCol="0">
              <a:spAutoFit/>
            </a:bodyPr>
            <a:lstStyle/>
            <a:p>
              <a:r>
                <a:rPr lang="en-US" dirty="0">
                  <a:solidFill>
                    <a:srgbClr val="003470"/>
                  </a:solidFill>
                </a:rPr>
                <a:t>mathematical</a:t>
              </a:r>
            </a:p>
          </p:txBody>
        </p:sp>
      </p:grpSp>
      <p:grpSp>
        <p:nvGrpSpPr>
          <p:cNvPr id="18" name="Group 17"/>
          <p:cNvGrpSpPr/>
          <p:nvPr/>
        </p:nvGrpSpPr>
        <p:grpSpPr>
          <a:xfrm>
            <a:off x="5012596" y="4841154"/>
            <a:ext cx="3284036" cy="1118291"/>
            <a:chOff x="5012596" y="4841154"/>
            <a:chExt cx="3284036" cy="1118291"/>
          </a:xfrm>
        </p:grpSpPr>
        <p:sp>
          <p:nvSpPr>
            <p:cNvPr id="7" name="Rounded Rectangle 6"/>
            <p:cNvSpPr/>
            <p:nvPr/>
          </p:nvSpPr>
          <p:spPr>
            <a:xfrm>
              <a:off x="501259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8" name="Rounded Rectangle 7"/>
            <p:cNvSpPr/>
            <p:nvPr/>
          </p:nvSpPr>
          <p:spPr>
            <a:xfrm>
              <a:off x="586380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9" name="Rounded Rectangle 8"/>
            <p:cNvSpPr/>
            <p:nvPr/>
          </p:nvSpPr>
          <p:spPr>
            <a:xfrm>
              <a:off x="671501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XOR</a:t>
              </a:r>
              <a:endParaRPr lang="en-US" dirty="0"/>
            </a:p>
          </p:txBody>
        </p:sp>
        <p:sp>
          <p:nvSpPr>
            <p:cNvPr id="10" name="Rounded Rectangle 9"/>
            <p:cNvSpPr/>
            <p:nvPr/>
          </p:nvSpPr>
          <p:spPr>
            <a:xfrm>
              <a:off x="756622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NOT</a:t>
              </a:r>
              <a:endParaRPr lang="en-US" dirty="0"/>
            </a:p>
          </p:txBody>
        </p:sp>
        <p:sp>
          <p:nvSpPr>
            <p:cNvPr id="16" name="TextBox 15"/>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92264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17"/>
                                        </p:tgtEl>
                                        <p:attrNameLst>
                                          <p:attrName>style.opacity</p:attrName>
                                        </p:attrNameLst>
                                      </p:cBhvr>
                                      <p:to>
                                        <p:strVal val="0.25"/>
                                      </p:to>
                                    </p:set>
                                    <p:animEffect filter="image" prLst="opacity: 0.25">
                                      <p:cBhvr rctx="IE">
                                        <p:cTn id="13"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sp>
        <p:nvSpPr>
          <p:cNvPr id="12" name="Content Placeholder 11"/>
          <p:cNvSpPr>
            <a:spLocks noGrp="1"/>
          </p:cNvSpPr>
          <p:nvPr>
            <p:ph idx="1"/>
          </p:nvPr>
        </p:nvSpPr>
        <p:spPr/>
        <p:txBody>
          <a:bodyPr/>
          <a:lstStyle/>
          <a:p>
            <a:endParaRPr lang="en-US"/>
          </a:p>
        </p:txBody>
      </p:sp>
      <p:pic>
        <p:nvPicPr>
          <p:cNvPr id="13" name="Picture 12"/>
          <p:cNvPicPr>
            <a:picLocks noChangeAspect="1"/>
          </p:cNvPicPr>
          <p:nvPr/>
        </p:nvPicPr>
        <p:blipFill>
          <a:blip r:embed="rId3"/>
          <a:stretch>
            <a:fillRect/>
          </a:stretch>
        </p:blipFill>
        <p:spPr>
          <a:xfrm>
            <a:off x="0" y="1719607"/>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4" name="Rectangle 13"/>
          <p:cNvSpPr/>
          <p:nvPr/>
        </p:nvSpPr>
        <p:spPr>
          <a:xfrm>
            <a:off x="-178420" y="1635509"/>
            <a:ext cx="9485971" cy="3850892"/>
          </a:xfrm>
          <a:prstGeom prst="rect">
            <a:avLst/>
          </a:prstGeom>
          <a:gradFill>
            <a:gsLst>
              <a:gs pos="15000">
                <a:schemeClr val="bg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133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2674" y="2490439"/>
            <a:ext cx="3191107" cy="3191107"/>
          </a:xfrm>
        </p:spPr>
      </p:pic>
      <p:sp>
        <p:nvSpPr>
          <p:cNvPr id="7" name="Rounded Rectangle 6"/>
          <p:cNvSpPr/>
          <p:nvPr/>
        </p:nvSpPr>
        <p:spPr>
          <a:xfrm>
            <a:off x="309632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FWD</a:t>
            </a:r>
            <a:endParaRPr lang="en-US" b="1" dirty="0">
              <a:solidFill>
                <a:srgbClr val="000000"/>
              </a:solidFill>
            </a:endParaRPr>
          </a:p>
        </p:txBody>
      </p:sp>
      <p:sp>
        <p:nvSpPr>
          <p:cNvPr id="8" name="Rounded Rectangle 7"/>
          <p:cNvSpPr/>
          <p:nvPr/>
        </p:nvSpPr>
        <p:spPr>
          <a:xfrm>
            <a:off x="394753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R90</a:t>
            </a:r>
            <a:endParaRPr lang="en-US" b="1" dirty="0">
              <a:solidFill>
                <a:srgbClr val="000000"/>
              </a:solidFill>
            </a:endParaRPr>
          </a:p>
        </p:txBody>
      </p:sp>
    </p:spTree>
    <p:extLst>
      <p:ext uri="{BB962C8B-B14F-4D97-AF65-F5344CB8AC3E}">
        <p14:creationId xmlns:p14="http://schemas.microsoft.com/office/powerpoint/2010/main" val="122123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grpId="0" nodeType="withEffect">
                                  <p:stCondLst>
                                    <p:cond delay="0"/>
                                  </p:stCondLst>
                                  <p:childTnLst>
                                    <p:set>
                                      <p:cBhvr rctx="PPT">
                                        <p:cTn id="9" dur="indefinite"/>
                                        <p:tgtEl>
                                          <p:spTgt spid="8"/>
                                        </p:tgtEl>
                                        <p:attrNameLst>
                                          <p:attrName>style.opacity</p:attrName>
                                        </p:attrNameLst>
                                      </p:cBhvr>
                                      <p:to>
                                        <p:strVal val="0.25"/>
                                      </p:to>
                                    </p:set>
                                    <p:animEffect filter="image" prLst="opacity: 0.25">
                                      <p:cBhvr rctx="IE">
                                        <p:cTn id="10" dur="indefinite"/>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rctx="PPT">
                                        <p:cTn id="14" dur="indefinite"/>
                                        <p:tgtEl>
                                          <p:spTgt spid="7"/>
                                        </p:tgtEl>
                                        <p:attrNameLst>
                                          <p:attrName>style.opacity</p:attrName>
                                        </p:attrNameLst>
                                      </p:cBhvr>
                                      <p:to>
                                        <p:strVal val="1"/>
                                      </p:to>
                                    </p:set>
                                    <p:animEffect filter="image" prLst="opacity: 1">
                                      <p:cBhvr rctx="IE">
                                        <p:cTn id="15" dur="indefinite"/>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2" nodeType="clickEffect">
                                  <p:stCondLst>
                                    <p:cond delay="0"/>
                                  </p:stCondLst>
                                  <p:childTnLst>
                                    <p:set>
                                      <p:cBhvr rctx="PPT">
                                        <p:cTn id="19" dur="indefinite"/>
                                        <p:tgtEl>
                                          <p:spTgt spid="7"/>
                                        </p:tgtEl>
                                        <p:attrNameLst>
                                          <p:attrName>style.opacity</p:attrName>
                                        </p:attrNameLst>
                                      </p:cBhvr>
                                      <p:to>
                                        <p:strVal val="0.25"/>
                                      </p:to>
                                    </p:set>
                                    <p:animEffect filter="image" prLst="opacity: 0.25">
                                      <p:cBhvr rctx="IE">
                                        <p:cTn id="20" dur="indefinite"/>
                                        <p:tgtEl>
                                          <p:spTgt spid="7"/>
                                        </p:tgtEl>
                                      </p:cBhvr>
                                    </p:animEffect>
                                  </p:childTnLst>
                                </p:cTn>
                              </p:par>
                              <p:par>
                                <p:cTn id="21" presetID="9" presetClass="emph" presetSubtype="0" grpId="1" nodeType="withEffect">
                                  <p:stCondLst>
                                    <p:cond delay="0"/>
                                  </p:stCondLst>
                                  <p:childTnLst>
                                    <p:set>
                                      <p:cBhvr rctx="PPT">
                                        <p:cTn id="22" dur="indefinite"/>
                                        <p:tgtEl>
                                          <p:spTgt spid="8"/>
                                        </p:tgtEl>
                                        <p:attrNameLst>
                                          <p:attrName>style.opacity</p:attrName>
                                        </p:attrNameLst>
                                      </p:cBhvr>
                                      <p:to>
                                        <p:strVal val="1"/>
                                      </p:to>
                                    </p:set>
                                    <p:animEffect filter="image" prLst="opacity: 1">
                                      <p:cBhvr rctx="IE">
                                        <p:cTn id="23"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1300976" y="2262352"/>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851772"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3791413" y="2212844"/>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851772" cy="369332"/>
            </a:xfrm>
            <a:prstGeom prst="rect">
              <a:avLst/>
            </a:prstGeom>
            <a:noFill/>
          </p:spPr>
          <p:txBody>
            <a:bodyPr wrap="none" rtlCol="0">
              <a:spAutoFit/>
            </a:bodyPr>
            <a:lstStyle/>
            <a:p>
              <a:r>
                <a:rPr lang="en-US">
                  <a:solidFill>
                    <a:srgbClr val="002552"/>
                  </a:solidFill>
                </a:rPr>
                <a:t>Task 2</a:t>
              </a:r>
            </a:p>
          </p:txBody>
        </p:sp>
      </p:grpSp>
      <p:grpSp>
        <p:nvGrpSpPr>
          <p:cNvPr id="7" name="Group 6">
            <a:extLst>
              <a:ext uri="{FF2B5EF4-FFF2-40B4-BE49-F238E27FC236}">
                <a16:creationId xmlns:a16="http://schemas.microsoft.com/office/drawing/2014/main" id="{8E7236BC-75E3-304A-9C8E-77D7E72F7A66}"/>
              </a:ext>
            </a:extLst>
          </p:cNvPr>
          <p:cNvGrpSpPr/>
          <p:nvPr/>
        </p:nvGrpSpPr>
        <p:grpSpPr>
          <a:xfrm>
            <a:off x="6222380" y="2582176"/>
            <a:ext cx="1836234" cy="2470668"/>
            <a:chOff x="6222380" y="2582176"/>
            <a:chExt cx="1836234" cy="2470668"/>
          </a:xfrm>
        </p:grpSpPr>
        <p:sp>
          <p:nvSpPr>
            <p:cNvPr id="16" name="TextBox 15"/>
            <p:cNvSpPr txBox="1"/>
            <p:nvPr/>
          </p:nvSpPr>
          <p:spPr>
            <a:xfrm>
              <a:off x="6725762" y="4683512"/>
              <a:ext cx="851772" cy="369332"/>
            </a:xfrm>
            <a:prstGeom prst="rect">
              <a:avLst/>
            </a:prstGeom>
            <a:noFill/>
          </p:spPr>
          <p:txBody>
            <a:bodyPr wrap="none" rtlCol="0">
              <a:spAutoFit/>
            </a:bodyPr>
            <a:lstStyle/>
            <a:p>
              <a:r>
                <a:rPr lang="en-US">
                  <a:solidFill>
                    <a:srgbClr val="002552"/>
                  </a:solidFill>
                </a:rPr>
                <a:t>Task 3</a:t>
              </a:r>
            </a:p>
          </p:txBody>
        </p:sp>
        <p:sp>
          <p:nvSpPr>
            <p:cNvPr id="17" name="Rounded Rectangle 16"/>
            <p:cNvSpPr/>
            <p:nvPr/>
          </p:nvSpPr>
          <p:spPr>
            <a:xfrm>
              <a:off x="6222380" y="2582176"/>
              <a:ext cx="1836234" cy="1914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552"/>
                  </a:solidFill>
                </a:rPr>
                <a:t>the 1</a:t>
              </a:r>
              <a:r>
                <a:rPr lang="en-US" sz="2800" baseline="30000" dirty="0">
                  <a:solidFill>
                    <a:srgbClr val="002552"/>
                  </a:solidFill>
                </a:rPr>
                <a:t>st</a:t>
              </a:r>
              <a:r>
                <a:rPr lang="en-US" sz="2800" dirty="0">
                  <a:solidFill>
                    <a:srgbClr val="002552"/>
                  </a:solidFill>
                </a:rPr>
                <a:t> letter of your first name</a:t>
              </a:r>
            </a:p>
          </p:txBody>
        </p:sp>
      </p:grpSp>
    </p:spTree>
    <p:extLst>
      <p:ext uri="{BB962C8B-B14F-4D97-AF65-F5344CB8AC3E}">
        <p14:creationId xmlns:p14="http://schemas.microsoft.com/office/powerpoint/2010/main" val="29881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6"/>
                                        </p:tgtEl>
                                        <p:attrNameLst>
                                          <p:attrName>style.opacity</p:attrName>
                                        </p:attrNameLst>
                                      </p:cBhvr>
                                      <p:to>
                                        <p:strVal val="0.25"/>
                                      </p:to>
                                    </p:set>
                                    <p:animEffect filter="image" prLst="opacity: 0.25">
                                      <p:cBhvr rctx="IE">
                                        <p:cTn id="9" dur="indefinite"/>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9" presetClass="emph" presetSubtype="0" nodeType="withEffect">
                                  <p:stCondLst>
                                    <p:cond delay="0"/>
                                  </p:stCondLst>
                                  <p:childTnLst>
                                    <p:set>
                                      <p:cBhvr>
                                        <p:cTn id="15" dur="indefinite"/>
                                        <p:tgtEl>
                                          <p:spTgt spid="2"/>
                                        </p:tgtEl>
                                        <p:attrNameLst>
                                          <p:attrName>style.opacity</p:attrName>
                                        </p:attrNameLst>
                                      </p:cBhvr>
                                      <p:to>
                                        <p:strVal val="0.25"/>
                                      </p:to>
                                    </p:set>
                                    <p:animEffect filter="image" prLst="opacity: 0.25">
                                      <p:cBhvr rctx="IE">
                                        <p:cTn id="16"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1300976" y="2262352"/>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851772"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3791413" y="2212844"/>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851772" cy="369332"/>
            </a:xfrm>
            <a:prstGeom prst="rect">
              <a:avLst/>
            </a:prstGeom>
            <a:noFill/>
          </p:spPr>
          <p:txBody>
            <a:bodyPr wrap="none" rtlCol="0">
              <a:spAutoFit/>
            </a:bodyPr>
            <a:lstStyle/>
            <a:p>
              <a:r>
                <a:rPr lang="en-US">
                  <a:solidFill>
                    <a:srgbClr val="002552"/>
                  </a:solidFill>
                </a:rPr>
                <a:t>Task 2</a:t>
              </a:r>
            </a:p>
          </p:txBody>
        </p:sp>
      </p:grpSp>
      <p:grpSp>
        <p:nvGrpSpPr>
          <p:cNvPr id="7" name="Group 6">
            <a:extLst>
              <a:ext uri="{FF2B5EF4-FFF2-40B4-BE49-F238E27FC236}">
                <a16:creationId xmlns:a16="http://schemas.microsoft.com/office/drawing/2014/main" id="{8E7236BC-75E3-304A-9C8E-77D7E72F7A66}"/>
              </a:ext>
            </a:extLst>
          </p:cNvPr>
          <p:cNvGrpSpPr/>
          <p:nvPr/>
        </p:nvGrpSpPr>
        <p:grpSpPr>
          <a:xfrm>
            <a:off x="6222380" y="2582176"/>
            <a:ext cx="1836234" cy="2470668"/>
            <a:chOff x="6222380" y="2582176"/>
            <a:chExt cx="1836234" cy="2470668"/>
          </a:xfrm>
        </p:grpSpPr>
        <p:sp>
          <p:nvSpPr>
            <p:cNvPr id="16" name="TextBox 15"/>
            <p:cNvSpPr txBox="1"/>
            <p:nvPr/>
          </p:nvSpPr>
          <p:spPr>
            <a:xfrm>
              <a:off x="6725762" y="4683512"/>
              <a:ext cx="851772" cy="369332"/>
            </a:xfrm>
            <a:prstGeom prst="rect">
              <a:avLst/>
            </a:prstGeom>
            <a:noFill/>
          </p:spPr>
          <p:txBody>
            <a:bodyPr wrap="none" rtlCol="0">
              <a:spAutoFit/>
            </a:bodyPr>
            <a:lstStyle/>
            <a:p>
              <a:r>
                <a:rPr lang="en-US">
                  <a:solidFill>
                    <a:srgbClr val="002552"/>
                  </a:solidFill>
                </a:rPr>
                <a:t>Task 3</a:t>
              </a:r>
            </a:p>
          </p:txBody>
        </p:sp>
        <p:sp>
          <p:nvSpPr>
            <p:cNvPr id="17" name="Rounded Rectangle 16"/>
            <p:cNvSpPr/>
            <p:nvPr/>
          </p:nvSpPr>
          <p:spPr>
            <a:xfrm>
              <a:off x="6222380" y="2582176"/>
              <a:ext cx="1836234" cy="1914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552"/>
                  </a:solidFill>
                </a:rPr>
                <a:t>the 1</a:t>
              </a:r>
              <a:r>
                <a:rPr lang="en-US" sz="2800" baseline="30000" dirty="0">
                  <a:solidFill>
                    <a:srgbClr val="002552"/>
                  </a:solidFill>
                </a:rPr>
                <a:t>st</a:t>
              </a:r>
              <a:r>
                <a:rPr lang="en-US" sz="2800" dirty="0">
                  <a:solidFill>
                    <a:srgbClr val="002552"/>
                  </a:solidFill>
                </a:rPr>
                <a:t> letter of your first name</a:t>
              </a:r>
            </a:p>
          </p:txBody>
        </p:sp>
      </p:grpSp>
    </p:spTree>
    <p:extLst>
      <p:ext uri="{BB962C8B-B14F-4D97-AF65-F5344CB8AC3E}">
        <p14:creationId xmlns:p14="http://schemas.microsoft.com/office/powerpoint/2010/main" val="1329942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clrChange>
              <a:clrFrom>
                <a:srgbClr val="FFFFFF"/>
              </a:clrFrom>
              <a:clrTo>
                <a:srgbClr val="FFFFFF">
                  <a:alpha val="0"/>
                </a:srgbClr>
              </a:clrTo>
            </a:clrChange>
          </a:blip>
          <a:stretch>
            <a:fillRect/>
          </a:stretch>
        </p:blipFill>
        <p:spPr>
          <a:xfrm>
            <a:off x="179029" y="376107"/>
            <a:ext cx="6336668" cy="4957893"/>
          </a:xfrm>
          <a:prstGeom prst="rect">
            <a:avLst/>
          </a:prstGeom>
        </p:spPr>
      </p:pic>
      <p:sp>
        <p:nvSpPr>
          <p:cNvPr id="2" name="Title 1"/>
          <p:cNvSpPr>
            <a:spLocks noGrp="1"/>
          </p:cNvSpPr>
          <p:nvPr>
            <p:ph type="title"/>
          </p:nvPr>
        </p:nvSpPr>
        <p:spPr/>
        <p:txBody>
          <a:bodyPr>
            <a:normAutofit/>
          </a:bodyPr>
          <a:lstStyle/>
          <a:p>
            <a:r>
              <a:rPr lang="en-US" dirty="0"/>
              <a:t>What I do: analytical tools for </a:t>
            </a:r>
            <a:r>
              <a:rPr lang="en-US" b="1" dirty="0"/>
              <a:t>messy data</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0607" r="13636"/>
          <a:stretch/>
        </p:blipFill>
        <p:spPr>
          <a:xfrm>
            <a:off x="6656523" y="1857442"/>
            <a:ext cx="1534332" cy="20397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30" name="Picture 6" descr="How to Get the Most Out of Educational Technology">
            <a:extLst>
              <a:ext uri="{FF2B5EF4-FFF2-40B4-BE49-F238E27FC236}">
                <a16:creationId xmlns:a16="http://schemas.microsoft.com/office/drawing/2014/main" id="{25C9742F-C3EF-394C-ABAD-AB74728A44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9833" y="3980678"/>
            <a:ext cx="3695892" cy="28773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F489EB1-4659-8540-9AC5-DF467BA8DCD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3184" r="4702" b="71659"/>
          <a:stretch/>
        </p:blipFill>
        <p:spPr>
          <a:xfrm>
            <a:off x="666042" y="4676548"/>
            <a:ext cx="4307526" cy="1609918"/>
          </a:xfrm>
          <a:prstGeom prst="roundRect">
            <a:avLst>
              <a:gd name="adj" fmla="val 6866"/>
            </a:avLst>
          </a:prstGeom>
          <a:ln w="12700">
            <a:solidFill>
              <a:srgbClr val="002552"/>
            </a:solidFill>
          </a:ln>
        </p:spPr>
      </p:pic>
    </p:spTree>
    <p:extLst>
      <p:ext uri="{BB962C8B-B14F-4D97-AF65-F5344CB8AC3E}">
        <p14:creationId xmlns:p14="http://schemas.microsoft.com/office/powerpoint/2010/main" val="275826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US" dirty="0"/>
              <a:t>What do you notice?</a:t>
            </a:r>
          </a:p>
          <a:p>
            <a:r>
              <a:rPr lang="en-US" dirty="0"/>
              <a:t>Were there any letters you couldn’t draw?</a:t>
            </a:r>
          </a:p>
          <a:p>
            <a:r>
              <a:rPr lang="en-US" dirty="0"/>
              <a:t>Can you tell in advance which shapes are impossible?</a:t>
            </a:r>
          </a:p>
        </p:txBody>
      </p:sp>
      <p:pic>
        <p:nvPicPr>
          <p:cNvPr id="4" name="Picture 3"/>
          <p:cNvPicPr>
            <a:picLocks noChangeAspect="1"/>
          </p:cNvPicPr>
          <p:nvPr/>
        </p:nvPicPr>
        <p:blipFill>
          <a:blip r:embed="rId3"/>
          <a:stretch>
            <a:fillRect/>
          </a:stretch>
        </p:blipFill>
        <p:spPr>
          <a:xfrm>
            <a:off x="2061210" y="4826997"/>
            <a:ext cx="5021581" cy="2049625"/>
          </a:xfrm>
          <a:prstGeom prst="rect">
            <a:avLst/>
          </a:prstGeom>
        </p:spPr>
      </p:pic>
    </p:spTree>
    <p:extLst>
      <p:ext uri="{BB962C8B-B14F-4D97-AF65-F5344CB8AC3E}">
        <p14:creationId xmlns:p14="http://schemas.microsoft.com/office/powerpoint/2010/main" val="806361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r>
              <a:rPr lang="en-US" altLang="en-US" dirty="0"/>
              <a:t>Computer science (def.)</a:t>
            </a:r>
          </a:p>
        </p:txBody>
      </p:sp>
      <p:sp>
        <p:nvSpPr>
          <p:cNvPr id="17410" name="Rectangle 2"/>
          <p:cNvSpPr>
            <a:spLocks noGrp="1" noChangeArrowheads="1"/>
          </p:cNvSpPr>
          <p:nvPr>
            <p:ph type="body" idx="1"/>
          </p:nvPr>
        </p:nvSpPr>
        <p:spPr>
          <a:ln/>
        </p:spPr>
        <p:txBody>
          <a:bodyPr>
            <a:normAutofit/>
          </a:bodyPr>
          <a:lstStyle/>
          <a:p>
            <a:pPr marL="0" indent="0" algn="ctr">
              <a:buNone/>
            </a:pPr>
            <a:endParaRPr lang="en-US" altLang="en-US" dirty="0"/>
          </a:p>
          <a:p>
            <a:pPr marL="0" indent="0" algn="ctr">
              <a:buNone/>
            </a:pPr>
            <a:r>
              <a:rPr lang="en-US" altLang="en-US" dirty="0"/>
              <a:t>“the </a:t>
            </a:r>
            <a:r>
              <a:rPr lang="en-US" altLang="en-US" b="1" dirty="0"/>
              <a:t>study of computation”</a:t>
            </a:r>
          </a:p>
          <a:p>
            <a:pPr marL="0" indent="0" algn="ctr">
              <a:buNone/>
            </a:pPr>
            <a:endParaRPr lang="en-US" altLang="en-US" dirty="0"/>
          </a:p>
          <a:p>
            <a:pPr marL="0" indent="0" algn="ctr">
              <a:buNone/>
            </a:pPr>
            <a:endParaRPr lang="en-US" altLang="en-US" dirty="0"/>
          </a:p>
          <a:p>
            <a:pPr marL="230188" indent="-230188"/>
            <a:r>
              <a:rPr lang="en-US" altLang="en-US" sz="2000" b="1" dirty="0"/>
              <a:t>Problems</a:t>
            </a:r>
            <a:r>
              <a:rPr lang="en-US" altLang="en-US" sz="2000" dirty="0"/>
              <a:t> that can be solved computationally</a:t>
            </a:r>
          </a:p>
          <a:p>
            <a:pPr marL="230188" indent="-230188"/>
            <a:r>
              <a:rPr lang="en-US" altLang="en-US" sz="2000" b="1" dirty="0"/>
              <a:t>Languages </a:t>
            </a:r>
            <a:r>
              <a:rPr lang="en-US" altLang="en-US" sz="2000" dirty="0"/>
              <a:t>used to describe computational processes</a:t>
            </a:r>
          </a:p>
          <a:p>
            <a:pPr marL="230188" indent="-230188"/>
            <a:r>
              <a:rPr lang="en-US" altLang="en-US" sz="2000" b="1" dirty="0"/>
              <a:t>Machines</a:t>
            </a:r>
            <a:r>
              <a:rPr lang="en-US" altLang="en-US" sz="2000" dirty="0"/>
              <a:t> that carry out those processes</a:t>
            </a:r>
          </a:p>
          <a:p>
            <a:pPr marL="230188" indent="-230188"/>
            <a:r>
              <a:rPr lang="en-US" altLang="en-US" sz="2000" b="1" dirty="0"/>
              <a:t>Theoretical limits </a:t>
            </a:r>
            <a:r>
              <a:rPr lang="en-US" altLang="en-US" sz="2000" dirty="0"/>
              <a:t>of computation </a:t>
            </a:r>
          </a:p>
          <a:p>
            <a:pPr marL="230188" indent="-230188"/>
            <a:r>
              <a:rPr lang="en-US" altLang="en-US" sz="2000" b="1" dirty="0"/>
              <a:t>Computational solutions </a:t>
            </a:r>
            <a:r>
              <a:rPr lang="en-US" altLang="en-US" sz="2000" dirty="0"/>
              <a:t>to problems in math, science, medicine, business, education, journalism, ...</a:t>
            </a:r>
          </a:p>
        </p:txBody>
      </p:sp>
    </p:spTree>
    <p:extLst>
      <p:ext uri="{BB962C8B-B14F-4D97-AF65-F5344CB8AC3E}">
        <p14:creationId xmlns:p14="http://schemas.microsoft.com/office/powerpoint/2010/main" val="19759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410">
                                            <p:txEl>
                                              <p:pRg st="4" end="4"/>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7410">
                                            <p:txEl>
                                              <p:pRg st="5" end="5"/>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0">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17410">
                                            <p:txEl>
                                              <p:pRg st="6" end="6"/>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17410">
                                            <p:txEl>
                                              <p:pRg st="7" end="7"/>
                                            </p:txEl>
                                          </p:spTgt>
                                        </p:tgtEl>
                                        <p:attrNameLst>
                                          <p:attrName>ppt_c</p:attrName>
                                        </p:attrNameLst>
                                      </p:cBhvr>
                                      <p:to>
                                        <a:schemeClr val="accent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977E-7853-9845-874E-847072960B87}"/>
              </a:ext>
            </a:extLst>
          </p:cNvPr>
          <p:cNvSpPr>
            <a:spLocks noGrp="1"/>
          </p:cNvSpPr>
          <p:nvPr>
            <p:ph type="title"/>
          </p:nvPr>
        </p:nvSpPr>
        <p:spPr/>
        <p:txBody>
          <a:bodyPr/>
          <a:lstStyle/>
          <a:p>
            <a:r>
              <a:rPr lang="en-US" dirty="0"/>
              <a:t>Programming language for this course</a:t>
            </a:r>
          </a:p>
        </p:txBody>
      </p:sp>
      <p:pic>
        <p:nvPicPr>
          <p:cNvPr id="4098" name="Picture 2" descr="mage result for pyth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726" y="2875878"/>
            <a:ext cx="6630649" cy="196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81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AF50-0B71-EE41-B97F-5D00526D2E5C}"/>
              </a:ext>
            </a:extLst>
          </p:cNvPr>
          <p:cNvSpPr>
            <a:spLocks noGrp="1"/>
          </p:cNvSpPr>
          <p:nvPr>
            <p:ph type="title"/>
          </p:nvPr>
        </p:nvSpPr>
        <p:spPr/>
        <p:txBody>
          <a:bodyPr/>
          <a:lstStyle/>
          <a:p>
            <a:r>
              <a:rPr lang="en-US" dirty="0"/>
              <a:t>Quick cool thing: stuff written in Python</a:t>
            </a:r>
          </a:p>
        </p:txBody>
      </p:sp>
      <p:pic>
        <p:nvPicPr>
          <p:cNvPr id="4" name="Picture 3">
            <a:extLst>
              <a:ext uri="{FF2B5EF4-FFF2-40B4-BE49-F238E27FC236}">
                <a16:creationId xmlns:a16="http://schemas.microsoft.com/office/drawing/2014/main" id="{9A2FB2CC-539E-A744-A23E-DCF7CA435276}"/>
              </a:ext>
            </a:extLst>
          </p:cNvPr>
          <p:cNvPicPr>
            <a:picLocks noChangeAspect="1"/>
          </p:cNvPicPr>
          <p:nvPr/>
        </p:nvPicPr>
        <p:blipFill rotWithShape="1">
          <a:blip r:embed="rId2"/>
          <a:srcRect l="16260" t="35102" r="15714" b="34966"/>
          <a:stretch/>
        </p:blipFill>
        <p:spPr>
          <a:xfrm>
            <a:off x="1054352" y="1791478"/>
            <a:ext cx="3760237" cy="1654505"/>
          </a:xfrm>
          <a:prstGeom prst="rect">
            <a:avLst/>
          </a:prstGeom>
        </p:spPr>
      </p:pic>
      <p:pic>
        <p:nvPicPr>
          <p:cNvPr id="5" name="Picture 4">
            <a:extLst>
              <a:ext uri="{FF2B5EF4-FFF2-40B4-BE49-F238E27FC236}">
                <a16:creationId xmlns:a16="http://schemas.microsoft.com/office/drawing/2014/main" id="{E444E2DB-C0D4-9942-A577-494E71D04A0C}"/>
              </a:ext>
            </a:extLst>
          </p:cNvPr>
          <p:cNvPicPr>
            <a:picLocks noChangeAspect="1"/>
          </p:cNvPicPr>
          <p:nvPr/>
        </p:nvPicPr>
        <p:blipFill>
          <a:blip r:embed="rId3"/>
          <a:stretch>
            <a:fillRect/>
          </a:stretch>
        </p:blipFill>
        <p:spPr>
          <a:xfrm>
            <a:off x="4990751" y="1600199"/>
            <a:ext cx="3437075" cy="3351505"/>
          </a:xfrm>
          <a:prstGeom prst="rect">
            <a:avLst/>
          </a:prstGeom>
        </p:spPr>
      </p:pic>
      <p:pic>
        <p:nvPicPr>
          <p:cNvPr id="6" name="Picture 5">
            <a:extLst>
              <a:ext uri="{FF2B5EF4-FFF2-40B4-BE49-F238E27FC236}">
                <a16:creationId xmlns:a16="http://schemas.microsoft.com/office/drawing/2014/main" id="{812CE4E9-569D-4D46-A2E0-A533682DBE1E}"/>
              </a:ext>
            </a:extLst>
          </p:cNvPr>
          <p:cNvPicPr>
            <a:picLocks noChangeAspect="1"/>
          </p:cNvPicPr>
          <p:nvPr/>
        </p:nvPicPr>
        <p:blipFill>
          <a:blip r:embed="rId4"/>
          <a:stretch>
            <a:fillRect/>
          </a:stretch>
        </p:blipFill>
        <p:spPr>
          <a:xfrm>
            <a:off x="718459" y="3486939"/>
            <a:ext cx="3256384" cy="1083765"/>
          </a:xfrm>
          <a:prstGeom prst="rect">
            <a:avLst/>
          </a:prstGeom>
        </p:spPr>
      </p:pic>
      <p:pic>
        <p:nvPicPr>
          <p:cNvPr id="7" name="Picture 6">
            <a:extLst>
              <a:ext uri="{FF2B5EF4-FFF2-40B4-BE49-F238E27FC236}">
                <a16:creationId xmlns:a16="http://schemas.microsoft.com/office/drawing/2014/main" id="{F7074558-142C-6D4B-B33B-4D2952EDEB2E}"/>
              </a:ext>
            </a:extLst>
          </p:cNvPr>
          <p:cNvPicPr>
            <a:picLocks noChangeAspect="1"/>
          </p:cNvPicPr>
          <p:nvPr/>
        </p:nvPicPr>
        <p:blipFill>
          <a:blip r:embed="rId5"/>
          <a:stretch>
            <a:fillRect/>
          </a:stretch>
        </p:blipFill>
        <p:spPr>
          <a:xfrm>
            <a:off x="1149835" y="5026348"/>
            <a:ext cx="6350000" cy="1409700"/>
          </a:xfrm>
          <a:prstGeom prst="rect">
            <a:avLst/>
          </a:prstGeom>
        </p:spPr>
      </p:pic>
    </p:spTree>
    <p:extLst>
      <p:ext uri="{BB962C8B-B14F-4D97-AF65-F5344CB8AC3E}">
        <p14:creationId xmlns:p14="http://schemas.microsoft.com/office/powerpoint/2010/main" val="46974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for this and next week</a:t>
            </a:r>
          </a:p>
        </p:txBody>
      </p:sp>
      <p:sp>
        <p:nvSpPr>
          <p:cNvPr id="3" name="Content Placeholder 2"/>
          <p:cNvSpPr>
            <a:spLocks noGrp="1"/>
          </p:cNvSpPr>
          <p:nvPr>
            <p:ph idx="1"/>
          </p:nvPr>
        </p:nvSpPr>
        <p:spPr/>
        <p:txBody>
          <a:bodyPr/>
          <a:lstStyle/>
          <a:p>
            <a:r>
              <a:rPr lang="en-US" dirty="0"/>
              <a:t>Learn the basics </a:t>
            </a:r>
            <a:r>
              <a:rPr lang="en-US" b="1" dirty="0"/>
              <a:t>of how a computer works</a:t>
            </a:r>
          </a:p>
          <a:p>
            <a:r>
              <a:rPr lang="en-US" dirty="0"/>
              <a:t>Sign up for an account on </a:t>
            </a:r>
            <a:r>
              <a:rPr lang="en-US" b="1" dirty="0" err="1"/>
              <a:t>repl.it</a:t>
            </a:r>
            <a:r>
              <a:rPr lang="en-US" dirty="0"/>
              <a:t>  </a:t>
            </a:r>
          </a:p>
          <a:p>
            <a:r>
              <a:rPr lang="en-US" dirty="0"/>
              <a:t>Write simple programs that use </a:t>
            </a:r>
            <a:r>
              <a:rPr lang="en-US" b="1" dirty="0"/>
              <a:t>variables</a:t>
            </a:r>
            <a:r>
              <a:rPr lang="en-US" dirty="0"/>
              <a:t>, </a:t>
            </a:r>
            <a:r>
              <a:rPr lang="en-US" b="1" dirty="0"/>
              <a:t>numbers</a:t>
            </a:r>
            <a:r>
              <a:rPr lang="en-US" dirty="0"/>
              <a:t>, read in </a:t>
            </a:r>
            <a:r>
              <a:rPr lang="en-US" b="1" dirty="0"/>
              <a:t>user input </a:t>
            </a:r>
            <a:r>
              <a:rPr lang="en-US" dirty="0"/>
              <a:t>and </a:t>
            </a:r>
            <a:r>
              <a:rPr lang="en-US" b="1" dirty="0"/>
              <a:t>output information </a:t>
            </a:r>
          </a:p>
        </p:txBody>
      </p:sp>
    </p:spTree>
    <p:extLst>
      <p:ext uri="{BB962C8B-B14F-4D97-AF65-F5344CB8AC3E}">
        <p14:creationId xmlns:p14="http://schemas.microsoft.com/office/powerpoint/2010/main" val="555067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this course: textbook</a:t>
            </a:r>
          </a:p>
        </p:txBody>
      </p:sp>
      <p:sp>
        <p:nvSpPr>
          <p:cNvPr id="5" name="Content Placeholder 4"/>
          <p:cNvSpPr>
            <a:spLocks noGrp="1"/>
          </p:cNvSpPr>
          <p:nvPr>
            <p:ph idx="1"/>
          </p:nvPr>
        </p:nvSpPr>
        <p:spPr>
          <a:xfrm>
            <a:off x="457200" y="1607634"/>
            <a:ext cx="8229600" cy="4876800"/>
          </a:xfrm>
        </p:spPr>
        <p:txBody>
          <a:bodyPr/>
          <a:lstStyle/>
          <a:p>
            <a:r>
              <a:rPr lang="en-US" dirty="0"/>
              <a:t>There one </a:t>
            </a:r>
            <a:r>
              <a:rPr lang="en-US" b="1" dirty="0"/>
              <a:t>required e-textbook</a:t>
            </a:r>
            <a:r>
              <a:rPr lang="en-US" dirty="0"/>
              <a:t> for this course:</a:t>
            </a:r>
          </a:p>
          <a:p>
            <a:endParaRPr lang="en-US" dirty="0"/>
          </a:p>
          <a:p>
            <a:endParaRPr lang="en-US" dirty="0"/>
          </a:p>
          <a:p>
            <a:endParaRPr lang="en-US" dirty="0"/>
          </a:p>
          <a:p>
            <a:endParaRPr lang="en-US" sz="4000" b="1" dirty="0"/>
          </a:p>
          <a:p>
            <a:r>
              <a:rPr lang="en-US" dirty="0"/>
              <a:t>And tons of </a:t>
            </a:r>
            <a:r>
              <a:rPr lang="en-US" b="1" dirty="0"/>
              <a:t>online resources</a:t>
            </a:r>
            <a:r>
              <a:rPr lang="en-US" dirty="0"/>
              <a:t>:</a:t>
            </a:r>
          </a:p>
        </p:txBody>
      </p:sp>
      <p:pic>
        <p:nvPicPr>
          <p:cNvPr id="3" name="Picture 2">
            <a:extLst>
              <a:ext uri="{FF2B5EF4-FFF2-40B4-BE49-F238E27FC236}">
                <a16:creationId xmlns:a16="http://schemas.microsoft.com/office/drawing/2014/main" id="{EFFEF52F-84B5-C146-A9BE-BA39250162F9}"/>
              </a:ext>
            </a:extLst>
          </p:cNvPr>
          <p:cNvPicPr>
            <a:picLocks noChangeAspect="1"/>
          </p:cNvPicPr>
          <p:nvPr/>
        </p:nvPicPr>
        <p:blipFill>
          <a:blip r:embed="rId3"/>
          <a:stretch>
            <a:fillRect/>
          </a:stretch>
        </p:blipFill>
        <p:spPr>
          <a:xfrm>
            <a:off x="1210654" y="5497907"/>
            <a:ext cx="2747693" cy="918733"/>
          </a:xfrm>
          <a:prstGeom prst="rect">
            <a:avLst/>
          </a:prstGeom>
        </p:spPr>
      </p:pic>
      <p:pic>
        <p:nvPicPr>
          <p:cNvPr id="2052" name="Picture 4" descr="mage result for code acade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7069" y="5572757"/>
            <a:ext cx="3657600" cy="769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sign&#10;&#10;Description automatically generated">
            <a:extLst>
              <a:ext uri="{FF2B5EF4-FFF2-40B4-BE49-F238E27FC236}">
                <a16:creationId xmlns:a16="http://schemas.microsoft.com/office/drawing/2014/main" id="{20D1812E-DDAF-3245-B684-208E93553EDA}"/>
              </a:ext>
            </a:extLst>
          </p:cNvPr>
          <p:cNvPicPr>
            <a:picLocks noChangeAspect="1"/>
          </p:cNvPicPr>
          <p:nvPr/>
        </p:nvPicPr>
        <p:blipFill>
          <a:blip r:embed="rId5">
            <a:clrChange>
              <a:clrFrom>
                <a:srgbClr val="F5F5F5"/>
              </a:clrFrom>
              <a:clrTo>
                <a:srgbClr val="F5F5F5">
                  <a:alpha val="0"/>
                </a:srgbClr>
              </a:clrTo>
            </a:clrChange>
          </a:blip>
          <a:stretch>
            <a:fillRect/>
          </a:stretch>
        </p:blipFill>
        <p:spPr>
          <a:xfrm>
            <a:off x="1823834" y="2148945"/>
            <a:ext cx="1787271" cy="2162962"/>
          </a:xfrm>
          <a:prstGeom prst="rect">
            <a:avLst/>
          </a:prstGeom>
        </p:spPr>
      </p:pic>
      <p:sp>
        <p:nvSpPr>
          <p:cNvPr id="7" name="Rectangle 6">
            <a:extLst>
              <a:ext uri="{FF2B5EF4-FFF2-40B4-BE49-F238E27FC236}">
                <a16:creationId xmlns:a16="http://schemas.microsoft.com/office/drawing/2014/main" id="{575DF611-8DA9-1140-90EB-2A18E3D9C112}"/>
              </a:ext>
            </a:extLst>
          </p:cNvPr>
          <p:cNvSpPr/>
          <p:nvPr/>
        </p:nvSpPr>
        <p:spPr>
          <a:xfrm>
            <a:off x="3758341" y="2405200"/>
            <a:ext cx="3657600" cy="1631216"/>
          </a:xfrm>
          <a:prstGeom prst="rect">
            <a:avLst/>
          </a:prstGeom>
        </p:spPr>
        <p:txBody>
          <a:bodyPr wrap="square">
            <a:spAutoFit/>
          </a:bodyPr>
          <a:lstStyle/>
          <a:p>
            <a:pPr marL="230188" indent="-230188">
              <a:spcAft>
                <a:spcPts val="600"/>
              </a:spcAft>
              <a:buFont typeface="+mj-lt"/>
              <a:buAutoNum type="arabicPeriod"/>
            </a:pPr>
            <a:r>
              <a:rPr lang="en-US" dirty="0">
                <a:solidFill>
                  <a:srgbClr val="333333"/>
                </a:solidFill>
              </a:rPr>
              <a:t>Sign in or create an account at</a:t>
            </a:r>
            <a:br>
              <a:rPr lang="en-US" dirty="0">
                <a:solidFill>
                  <a:srgbClr val="333333"/>
                </a:solidFill>
              </a:rPr>
            </a:br>
            <a:r>
              <a:rPr lang="en-US" dirty="0">
                <a:solidFill>
                  <a:srgbClr val="000000"/>
                </a:solidFill>
                <a:hlinkClick r:id="rId6"/>
              </a:rPr>
              <a:t>learn.zybooks.com</a:t>
            </a:r>
            <a:endParaRPr lang="en-US" dirty="0">
              <a:solidFill>
                <a:srgbClr val="333333"/>
              </a:solidFill>
            </a:endParaRPr>
          </a:p>
          <a:p>
            <a:pPr marL="230188" indent="-230188">
              <a:spcAft>
                <a:spcPts val="600"/>
              </a:spcAft>
              <a:buFont typeface="+mj-lt"/>
              <a:buAutoNum type="arabicPeriod"/>
            </a:pPr>
            <a:r>
              <a:rPr lang="en-US" dirty="0">
                <a:solidFill>
                  <a:srgbClr val="333333"/>
                </a:solidFill>
              </a:rPr>
              <a:t>Enter </a:t>
            </a:r>
            <a:r>
              <a:rPr lang="en-US" dirty="0" err="1">
                <a:solidFill>
                  <a:srgbClr val="333333"/>
                </a:solidFill>
              </a:rPr>
              <a:t>zyBook</a:t>
            </a:r>
            <a:r>
              <a:rPr lang="en-US" dirty="0">
                <a:solidFill>
                  <a:srgbClr val="333333"/>
                </a:solidFill>
              </a:rPr>
              <a:t> code: </a:t>
            </a:r>
            <a:br>
              <a:rPr lang="en-US" dirty="0">
                <a:solidFill>
                  <a:srgbClr val="333333"/>
                </a:solidFill>
              </a:rPr>
            </a:br>
            <a:r>
              <a:rPr lang="en-US" dirty="0">
                <a:solidFill>
                  <a:srgbClr val="333333"/>
                </a:solidFill>
                <a:latin typeface="Courier" pitchFamily="2" charset="0"/>
              </a:rPr>
              <a:t>SMITHCSC111Fall2020</a:t>
            </a:r>
          </a:p>
          <a:p>
            <a:pPr marL="230188" indent="-230188">
              <a:spcAft>
                <a:spcPts val="600"/>
              </a:spcAft>
              <a:buFont typeface="+mj-lt"/>
              <a:buAutoNum type="arabicPeriod"/>
            </a:pPr>
            <a:r>
              <a:rPr lang="en-US" dirty="0">
                <a:solidFill>
                  <a:srgbClr val="333333"/>
                </a:solidFill>
              </a:rPr>
              <a:t>Subscribe</a:t>
            </a:r>
            <a:endParaRPr lang="en-US" b="0" i="0" dirty="0">
              <a:solidFill>
                <a:srgbClr val="333333"/>
              </a:solidFill>
              <a:effectLst/>
            </a:endParaRPr>
          </a:p>
        </p:txBody>
      </p:sp>
    </p:spTree>
    <p:extLst>
      <p:ext uri="{BB962C8B-B14F-4D97-AF65-F5344CB8AC3E}">
        <p14:creationId xmlns:p14="http://schemas.microsoft.com/office/powerpoint/2010/main" val="1308141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this course: major assessments</a:t>
            </a:r>
          </a:p>
        </p:txBody>
      </p:sp>
      <p:sp>
        <p:nvSpPr>
          <p:cNvPr id="3" name="Content Placeholder 2"/>
          <p:cNvSpPr>
            <a:spLocks noGrp="1"/>
          </p:cNvSpPr>
          <p:nvPr>
            <p:ph idx="1"/>
          </p:nvPr>
        </p:nvSpPr>
        <p:spPr/>
        <p:txBody>
          <a:bodyPr/>
          <a:lstStyle/>
          <a:p>
            <a:r>
              <a:rPr lang="en-US" dirty="0"/>
              <a:t>Weekly assignments (out on Friday, due Thursday night)</a:t>
            </a:r>
          </a:p>
          <a:p>
            <a:r>
              <a:rPr lang="en-US" dirty="0"/>
              <a:t>There is one </a:t>
            </a:r>
            <a:r>
              <a:rPr lang="en-US" b="1" dirty="0"/>
              <a:t>take home midterm </a:t>
            </a:r>
            <a:r>
              <a:rPr lang="en-US" dirty="0"/>
              <a:t>in this course</a:t>
            </a:r>
          </a:p>
          <a:p>
            <a:r>
              <a:rPr lang="en-US" dirty="0"/>
              <a:t>One final group project with an in-class demonstration</a:t>
            </a:r>
          </a:p>
          <a:p>
            <a:pPr lvl="1"/>
            <a:r>
              <a:rPr lang="en-US" b="1" dirty="0"/>
              <a:t>Big idea</a:t>
            </a:r>
            <a:r>
              <a:rPr lang="en-US" dirty="0"/>
              <a:t>: apply concepts we’ve learned to a domain of your choice</a:t>
            </a:r>
          </a:p>
          <a:p>
            <a:pPr lvl="1"/>
            <a:r>
              <a:rPr lang="en-US" dirty="0"/>
              <a:t>More on this after fall break</a:t>
            </a:r>
          </a:p>
        </p:txBody>
      </p:sp>
    </p:spTree>
    <p:extLst>
      <p:ext uri="{BB962C8B-B14F-4D97-AF65-F5344CB8AC3E}">
        <p14:creationId xmlns:p14="http://schemas.microsoft.com/office/powerpoint/2010/main" val="1613531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this course: grade breakdown</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24462948"/>
              </p:ext>
            </p:extLst>
          </p:nvPr>
        </p:nvGraphicFramePr>
        <p:xfrm>
          <a:off x="2164080" y="2252268"/>
          <a:ext cx="4876800" cy="3200400"/>
        </p:xfrm>
        <a:graphic>
          <a:graphicData uri="http://schemas.openxmlformats.org/drawingml/2006/table">
            <a:tbl>
              <a:tblPr firstRow="1" bandRow="1">
                <a:tableStyleId>{1E171933-4619-4E11-9A3F-F7608DF75F80}</a:tableStyleId>
              </a:tblPr>
              <a:tblGrid>
                <a:gridCol w="2941320">
                  <a:extLst>
                    <a:ext uri="{9D8B030D-6E8A-4147-A177-3AD203B41FA5}">
                      <a16:colId xmlns:a16="http://schemas.microsoft.com/office/drawing/2014/main" val="20000"/>
                    </a:ext>
                  </a:extLst>
                </a:gridCol>
                <a:gridCol w="1935480">
                  <a:extLst>
                    <a:ext uri="{9D8B030D-6E8A-4147-A177-3AD203B41FA5}">
                      <a16:colId xmlns:a16="http://schemas.microsoft.com/office/drawing/2014/main" val="20001"/>
                    </a:ext>
                  </a:extLst>
                </a:gridCol>
              </a:tblGrid>
              <a:tr h="370840">
                <a:tc>
                  <a:txBody>
                    <a:bodyPr/>
                    <a:lstStyle/>
                    <a:p>
                      <a:pPr algn="ctr"/>
                      <a:r>
                        <a:rPr lang="en-US" sz="2400" dirty="0"/>
                        <a:t>Component</a:t>
                      </a:r>
                    </a:p>
                  </a:txBody>
                  <a:tcPr/>
                </a:tc>
                <a:tc>
                  <a:txBody>
                    <a:bodyPr/>
                    <a:lstStyle/>
                    <a:p>
                      <a:pPr algn="ctr"/>
                      <a:r>
                        <a:rPr lang="en-US" sz="2400" dirty="0"/>
                        <a:t>Weight</a:t>
                      </a:r>
                    </a:p>
                  </a:txBody>
                  <a:tcPr/>
                </a:tc>
                <a:extLst>
                  <a:ext uri="{0D108BD9-81ED-4DB2-BD59-A6C34878D82A}">
                    <a16:rowId xmlns:a16="http://schemas.microsoft.com/office/drawing/2014/main" val="10000"/>
                  </a:ext>
                </a:extLst>
              </a:tr>
              <a:tr h="370840">
                <a:tc>
                  <a:txBody>
                    <a:bodyPr/>
                    <a:lstStyle/>
                    <a:p>
                      <a:r>
                        <a:rPr lang="en-US" sz="2400" dirty="0"/>
                        <a:t>Homework</a:t>
                      </a:r>
                    </a:p>
                  </a:txBody>
                  <a:tcPr/>
                </a:tc>
                <a:tc>
                  <a:txBody>
                    <a:bodyPr/>
                    <a:lstStyle/>
                    <a:p>
                      <a:pPr algn="ctr"/>
                      <a:r>
                        <a:rPr lang="en-US" sz="2400" dirty="0"/>
                        <a:t>40%</a:t>
                      </a:r>
                    </a:p>
                  </a:txBody>
                  <a:tcPr/>
                </a:tc>
                <a:extLst>
                  <a:ext uri="{0D108BD9-81ED-4DB2-BD59-A6C34878D82A}">
                    <a16:rowId xmlns:a16="http://schemas.microsoft.com/office/drawing/2014/main" val="10001"/>
                  </a:ext>
                </a:extLst>
              </a:tr>
              <a:tr h="370840">
                <a:tc>
                  <a:txBody>
                    <a:bodyPr/>
                    <a:lstStyle/>
                    <a:p>
                      <a:r>
                        <a:rPr lang="en-US" sz="2400" dirty="0"/>
                        <a:t>Labs</a:t>
                      </a:r>
                    </a:p>
                  </a:txBody>
                  <a:tcPr/>
                </a:tc>
                <a:tc>
                  <a:txBody>
                    <a:bodyPr/>
                    <a:lstStyle/>
                    <a:p>
                      <a:pPr algn="ctr"/>
                      <a:r>
                        <a:rPr lang="en-US" sz="2400" dirty="0"/>
                        <a:t>20%</a:t>
                      </a:r>
                    </a:p>
                  </a:txBody>
                  <a:tcPr/>
                </a:tc>
                <a:extLst>
                  <a:ext uri="{0D108BD9-81ED-4DB2-BD59-A6C34878D82A}">
                    <a16:rowId xmlns:a16="http://schemas.microsoft.com/office/drawing/2014/main" val="10002"/>
                  </a:ext>
                </a:extLst>
              </a:tr>
              <a:tr h="370840">
                <a:tc>
                  <a:txBody>
                    <a:bodyPr/>
                    <a:lstStyle/>
                    <a:p>
                      <a:r>
                        <a:rPr lang="en-US" sz="2400" dirty="0"/>
                        <a:t>Midterm</a:t>
                      </a:r>
                    </a:p>
                  </a:txBody>
                  <a:tcPr/>
                </a:tc>
                <a:tc>
                  <a:txBody>
                    <a:bodyPr/>
                    <a:lstStyle/>
                    <a:p>
                      <a:pPr algn="ctr"/>
                      <a:r>
                        <a:rPr lang="en-US" sz="2400" dirty="0"/>
                        <a:t>15%</a:t>
                      </a:r>
                    </a:p>
                  </a:txBody>
                  <a:tcPr/>
                </a:tc>
                <a:extLst>
                  <a:ext uri="{0D108BD9-81ED-4DB2-BD59-A6C34878D82A}">
                    <a16:rowId xmlns:a16="http://schemas.microsoft.com/office/drawing/2014/main" val="10003"/>
                  </a:ext>
                </a:extLst>
              </a:tr>
              <a:tr h="370840">
                <a:tc>
                  <a:txBody>
                    <a:bodyPr/>
                    <a:lstStyle/>
                    <a:p>
                      <a:r>
                        <a:rPr lang="en-US" sz="2400" dirty="0"/>
                        <a:t>Final Project</a:t>
                      </a:r>
                    </a:p>
                  </a:txBody>
                  <a:tcPr/>
                </a:tc>
                <a:tc>
                  <a:txBody>
                    <a:bodyPr/>
                    <a:lstStyle/>
                    <a:p>
                      <a:pPr algn="ctr"/>
                      <a:r>
                        <a:rPr lang="en-US" sz="2400" dirty="0"/>
                        <a:t>15%</a:t>
                      </a:r>
                    </a:p>
                  </a:txBody>
                  <a:tcPr/>
                </a:tc>
                <a:extLst>
                  <a:ext uri="{0D108BD9-81ED-4DB2-BD59-A6C34878D82A}">
                    <a16:rowId xmlns:a16="http://schemas.microsoft.com/office/drawing/2014/main" val="10006"/>
                  </a:ext>
                </a:extLst>
              </a:tr>
              <a:tr h="370840">
                <a:tc>
                  <a:txBody>
                    <a:bodyPr/>
                    <a:lstStyle/>
                    <a:p>
                      <a:r>
                        <a:rPr lang="en-US" sz="2400" dirty="0"/>
                        <a:t>Participation</a:t>
                      </a:r>
                    </a:p>
                  </a:txBody>
                  <a:tcPr/>
                </a:tc>
                <a:tc>
                  <a:txBody>
                    <a:bodyPr/>
                    <a:lstStyle/>
                    <a:p>
                      <a:pPr algn="ctr"/>
                      <a:r>
                        <a:rPr lang="en-US" sz="2400" dirty="0"/>
                        <a:t>10%</a:t>
                      </a:r>
                    </a:p>
                  </a:txBody>
                  <a:tcPr/>
                </a:tc>
                <a:extLst>
                  <a:ext uri="{0D108BD9-81ED-4DB2-BD59-A6C34878D82A}">
                    <a16:rowId xmlns:a16="http://schemas.microsoft.com/office/drawing/2014/main" val="10004"/>
                  </a:ext>
                </a:extLst>
              </a:tr>
              <a:tr h="370840">
                <a:tc>
                  <a:txBody>
                    <a:bodyPr/>
                    <a:lstStyle/>
                    <a:p>
                      <a:r>
                        <a:rPr lang="en-US" sz="2400" dirty="0"/>
                        <a:t>TOTAL</a:t>
                      </a:r>
                    </a:p>
                  </a:txBody>
                  <a:tcPr/>
                </a:tc>
                <a:tc>
                  <a:txBody>
                    <a:bodyPr/>
                    <a:lstStyle/>
                    <a:p>
                      <a:pPr algn="ctr"/>
                      <a:r>
                        <a:rPr lang="en-US" sz="2400" dirty="0"/>
                        <a:t>100%</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4880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this course: late policy</a:t>
            </a:r>
          </a:p>
        </p:txBody>
      </p:sp>
      <p:pic>
        <p:nvPicPr>
          <p:cNvPr id="8" name="Content Placeholder 7"/>
          <p:cNvPicPr>
            <a:picLocks noGrp="1" noChangeAspect="1"/>
          </p:cNvPicPr>
          <p:nvPr>
            <p:ph idx="1"/>
          </p:nvPr>
        </p:nvPicPr>
        <p:blipFill>
          <a:blip r:embed="rId2"/>
          <a:srcRect/>
          <a:stretch/>
        </p:blipFill>
        <p:spPr>
          <a:xfrm>
            <a:off x="457200" y="2431959"/>
            <a:ext cx="8229600" cy="1012474"/>
          </a:xfrm>
        </p:spPr>
      </p:pic>
      <p:sp>
        <p:nvSpPr>
          <p:cNvPr id="10" name="TextBox 9"/>
          <p:cNvSpPr txBox="1"/>
          <p:nvPr/>
        </p:nvSpPr>
        <p:spPr>
          <a:xfrm>
            <a:off x="2679406" y="4037891"/>
            <a:ext cx="3608680" cy="1384995"/>
          </a:xfrm>
          <a:prstGeom prst="rect">
            <a:avLst/>
          </a:prstGeom>
          <a:noFill/>
        </p:spPr>
        <p:txBody>
          <a:bodyPr wrap="none" rtlCol="0">
            <a:spAutoFit/>
          </a:bodyPr>
          <a:lstStyle/>
          <a:p>
            <a:r>
              <a:rPr lang="en-US" sz="2800" dirty="0">
                <a:solidFill>
                  <a:srgbClr val="003470"/>
                </a:solidFill>
              </a:rPr>
              <a:t>None. </a:t>
            </a:r>
          </a:p>
          <a:p>
            <a:r>
              <a:rPr lang="en-US" sz="2800" dirty="0">
                <a:solidFill>
                  <a:srgbClr val="003470"/>
                </a:solidFill>
              </a:rPr>
              <a:t>	Seriously. </a:t>
            </a:r>
          </a:p>
          <a:p>
            <a:r>
              <a:rPr lang="en-US" sz="2800" dirty="0">
                <a:solidFill>
                  <a:srgbClr val="003470"/>
                </a:solidFill>
              </a:rPr>
              <a:t>		I mean it. </a:t>
            </a:r>
          </a:p>
        </p:txBody>
      </p:sp>
      <p:sp>
        <p:nvSpPr>
          <p:cNvPr id="13" name="Rectangle 12"/>
          <p:cNvSpPr/>
          <p:nvPr/>
        </p:nvSpPr>
        <p:spPr>
          <a:xfrm>
            <a:off x="3908998" y="5863139"/>
            <a:ext cx="1326004" cy="369332"/>
          </a:xfrm>
          <a:prstGeom prst="rect">
            <a:avLst/>
          </a:prstGeom>
        </p:spPr>
        <p:txBody>
          <a:bodyPr wrap="none">
            <a:spAutoFit/>
          </a:bodyPr>
          <a:lstStyle/>
          <a:p>
            <a:pPr algn="ctr"/>
            <a:r>
              <a:rPr lang="en-US" dirty="0">
                <a:solidFill>
                  <a:srgbClr val="003470"/>
                </a:solidFill>
              </a:rPr>
              <a:t>However</a:t>
            </a:r>
            <a:r>
              <a:rPr lang="mr-IN" dirty="0">
                <a:solidFill>
                  <a:srgbClr val="003470"/>
                </a:solidFill>
              </a:rPr>
              <a:t>…</a:t>
            </a:r>
            <a:endParaRPr lang="en-US" dirty="0">
              <a:solidFill>
                <a:srgbClr val="003470"/>
              </a:solidFill>
            </a:endParaRPr>
          </a:p>
        </p:txBody>
      </p:sp>
      <p:pic>
        <p:nvPicPr>
          <p:cNvPr id="7" name="Content Placeholder 7">
            <a:extLst>
              <a:ext uri="{FF2B5EF4-FFF2-40B4-BE49-F238E27FC236}">
                <a16:creationId xmlns:a16="http://schemas.microsoft.com/office/drawing/2014/main" id="{E6AF00FC-DB85-044F-928B-87D0880DA518}"/>
              </a:ext>
            </a:extLst>
          </p:cNvPr>
          <p:cNvPicPr>
            <a:picLocks noChangeAspect="1"/>
          </p:cNvPicPr>
          <p:nvPr/>
        </p:nvPicPr>
        <p:blipFill rotWithShape="1">
          <a:blip r:embed="rId2">
            <a:clrChange>
              <a:clrFrom>
                <a:srgbClr val="FFFFFF"/>
              </a:clrFrom>
              <a:clrTo>
                <a:srgbClr val="FFFFFF">
                  <a:alpha val="0"/>
                </a:srgbClr>
              </a:clrTo>
            </a:clrChange>
          </a:blip>
          <a:srcRect l="1130" t="29975" r="10170" b="38645"/>
          <a:stretch/>
        </p:blipFill>
        <p:spPr>
          <a:xfrm>
            <a:off x="550190" y="2735451"/>
            <a:ext cx="7299702" cy="317715"/>
          </a:xfrm>
          <a:prstGeom prst="rect">
            <a:avLst/>
          </a:prstGeom>
          <a:effectLst>
            <a:glow rad="101600">
              <a:srgbClr val="FFC000">
                <a:alpha val="60000"/>
              </a:srgbClr>
            </a:glow>
          </a:effectLst>
        </p:spPr>
      </p:pic>
    </p:spTree>
    <p:extLst>
      <p:ext uri="{BB962C8B-B14F-4D97-AF65-F5344CB8AC3E}">
        <p14:creationId xmlns:p14="http://schemas.microsoft.com/office/powerpoint/2010/main" val="166303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0">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0">
                                            <p:txEl>
                                              <p:pRg st="1" end="1"/>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0">
                                            <p:txEl>
                                              <p:pRg st="2" end="2"/>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this course: late policy</a:t>
            </a:r>
          </a:p>
        </p:txBody>
      </p:sp>
      <p:pic>
        <p:nvPicPr>
          <p:cNvPr id="7" name="Content Placeholder 7">
            <a:extLst>
              <a:ext uri="{FF2B5EF4-FFF2-40B4-BE49-F238E27FC236}">
                <a16:creationId xmlns:a16="http://schemas.microsoft.com/office/drawing/2014/main" id="{D1CCDF90-D15C-A244-AC17-452DE3376C70}"/>
              </a:ext>
            </a:extLst>
          </p:cNvPr>
          <p:cNvPicPr>
            <a:picLocks noChangeAspect="1"/>
          </p:cNvPicPr>
          <p:nvPr/>
        </p:nvPicPr>
        <p:blipFill>
          <a:blip r:embed="rId2">
            <a:alphaModFix amt="35000"/>
          </a:blip>
          <a:srcRect/>
          <a:stretch/>
        </p:blipFill>
        <p:spPr>
          <a:xfrm>
            <a:off x="457200" y="2423507"/>
            <a:ext cx="8229600" cy="1996888"/>
          </a:xfrm>
          <a:prstGeom prst="rect">
            <a:avLst/>
          </a:prstGeom>
        </p:spPr>
      </p:pic>
      <p:pic>
        <p:nvPicPr>
          <p:cNvPr id="9" name="Content Placeholder 7">
            <a:extLst>
              <a:ext uri="{FF2B5EF4-FFF2-40B4-BE49-F238E27FC236}">
                <a16:creationId xmlns:a16="http://schemas.microsoft.com/office/drawing/2014/main" id="{747551A8-B307-0442-B191-E487CBBD387A}"/>
              </a:ext>
            </a:extLst>
          </p:cNvPr>
          <p:cNvPicPr>
            <a:picLocks noChangeAspect="1"/>
          </p:cNvPicPr>
          <p:nvPr/>
        </p:nvPicPr>
        <p:blipFill rotWithShape="1">
          <a:blip r:embed="rId2">
            <a:clrChange>
              <a:clrFrom>
                <a:srgbClr val="FFFFFF"/>
              </a:clrFrom>
              <a:clrTo>
                <a:srgbClr val="FFFFFF">
                  <a:alpha val="0"/>
                </a:srgbClr>
              </a:clrTo>
            </a:clrChange>
            <a:alphaModFix/>
          </a:blip>
          <a:srcRect l="32675" t="54851" r="1130" b="31179"/>
          <a:stretch/>
        </p:blipFill>
        <p:spPr>
          <a:xfrm>
            <a:off x="3146156" y="3525863"/>
            <a:ext cx="5447654" cy="278971"/>
          </a:xfrm>
          <a:prstGeom prst="rect">
            <a:avLst/>
          </a:prstGeom>
          <a:effectLst>
            <a:glow rad="101600">
              <a:srgbClr val="FFC000">
                <a:alpha val="60000"/>
              </a:srgbClr>
            </a:glow>
          </a:effectLst>
        </p:spPr>
      </p:pic>
      <p:pic>
        <p:nvPicPr>
          <p:cNvPr id="10" name="Content Placeholder 7">
            <a:extLst>
              <a:ext uri="{FF2B5EF4-FFF2-40B4-BE49-F238E27FC236}">
                <a16:creationId xmlns:a16="http://schemas.microsoft.com/office/drawing/2014/main" id="{A7966623-642E-614A-95A0-0174C303DC84}"/>
              </a:ext>
            </a:extLst>
          </p:cNvPr>
          <p:cNvPicPr>
            <a:picLocks noChangeAspect="1"/>
          </p:cNvPicPr>
          <p:nvPr/>
        </p:nvPicPr>
        <p:blipFill rotWithShape="1">
          <a:blip r:embed="rId2">
            <a:clrChange>
              <a:clrFrom>
                <a:srgbClr val="FFFFFF"/>
              </a:clrFrom>
              <a:clrTo>
                <a:srgbClr val="FFFFFF">
                  <a:alpha val="0"/>
                </a:srgbClr>
              </a:clrTo>
            </a:clrChange>
            <a:alphaModFix/>
          </a:blip>
          <a:srcRect l="1" t="68822" r="90206" b="15656"/>
          <a:stretch/>
        </p:blipFill>
        <p:spPr>
          <a:xfrm>
            <a:off x="457200" y="3804834"/>
            <a:ext cx="805912" cy="309966"/>
          </a:xfrm>
          <a:prstGeom prst="rect">
            <a:avLst/>
          </a:prstGeom>
          <a:effectLst>
            <a:glow rad="101600">
              <a:srgbClr val="FFC000">
                <a:alpha val="60000"/>
              </a:srgbClr>
            </a:glow>
          </a:effectLst>
        </p:spPr>
      </p:pic>
    </p:spTree>
    <p:extLst>
      <p:ext uri="{BB962C8B-B14F-4D97-AF65-F5344CB8AC3E}">
        <p14:creationId xmlns:p14="http://schemas.microsoft.com/office/powerpoint/2010/main" val="1433570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Big idea behind my research</a:t>
            </a:r>
          </a:p>
        </p:txBody>
      </p:sp>
      <p:sp>
        <p:nvSpPr>
          <p:cNvPr id="2" name="Content Placeholder 1"/>
          <p:cNvSpPr>
            <a:spLocks noGrp="1"/>
          </p:cNvSpPr>
          <p:nvPr>
            <p:ph idx="1"/>
          </p:nvPr>
        </p:nvSpPr>
        <p:spPr/>
        <p:txBody>
          <a:bodyPr>
            <a:normAutofit/>
          </a:bodyPr>
          <a:lstStyle/>
          <a:p>
            <a:pPr marL="0" indent="0" algn="ctr">
              <a:spcBef>
                <a:spcPts val="600"/>
              </a:spcBef>
              <a:buNone/>
            </a:pPr>
            <a:r>
              <a:rPr lang="en-US" dirty="0"/>
              <a:t>Humans and machines have </a:t>
            </a:r>
            <a:r>
              <a:rPr lang="en-US" b="1" dirty="0"/>
              <a:t>complimentary</a:t>
            </a:r>
            <a:r>
              <a:rPr lang="en-US" dirty="0"/>
              <a:t> </a:t>
            </a:r>
            <a:r>
              <a:rPr lang="en-US" b="1" dirty="0"/>
              <a:t>strengths</a:t>
            </a:r>
          </a:p>
          <a:p>
            <a:pPr marL="237744" indent="-237744">
              <a:spcBef>
                <a:spcPts val="600"/>
              </a:spcBef>
            </a:pPr>
            <a:endParaRPr lang="en-US" dirty="0"/>
          </a:p>
          <a:p>
            <a:pPr marL="237744" indent="-237744">
              <a:spcBef>
                <a:spcPts val="600"/>
              </a:spcBef>
            </a:pPr>
            <a:endParaRPr lang="en-US" dirty="0"/>
          </a:p>
          <a:p>
            <a:pPr marL="0" indent="0">
              <a:spcBef>
                <a:spcPts val="600"/>
              </a:spcBef>
              <a:buNone/>
            </a:pPr>
            <a:endParaRPr lang="en-US" dirty="0"/>
          </a:p>
        </p:txBody>
      </p:sp>
      <p:pic>
        <p:nvPicPr>
          <p:cNvPr id="15" name="Picture 14" descr="human-computer-interaction.png"/>
          <p:cNvPicPr>
            <a:picLocks noChangeAspect="1"/>
          </p:cNvPicPr>
          <p:nvPr/>
        </p:nvPicPr>
        <p:blipFill>
          <a:blip r:embed="rId2" cstate="print"/>
          <a:stretch>
            <a:fillRect/>
          </a:stretch>
        </p:blipFill>
        <p:spPr>
          <a:xfrm flipH="1">
            <a:off x="1905000" y="2514600"/>
            <a:ext cx="5064718" cy="3733799"/>
          </a:xfrm>
          <a:prstGeom prst="rect">
            <a:avLst/>
          </a:prstGeom>
        </p:spPr>
      </p:pic>
      <p:sp>
        <p:nvSpPr>
          <p:cNvPr id="16" name="Rectangle 15"/>
          <p:cNvSpPr/>
          <p:nvPr/>
        </p:nvSpPr>
        <p:spPr>
          <a:xfrm>
            <a:off x="1600200" y="2438400"/>
            <a:ext cx="6172200" cy="41148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1558583" y="4845049"/>
            <a:ext cx="2365965" cy="1772683"/>
            <a:chOff x="1558583" y="4159249"/>
            <a:chExt cx="2365965" cy="1772683"/>
          </a:xfrm>
        </p:grpSpPr>
        <p:pic>
          <p:nvPicPr>
            <p:cNvPr id="18" name="Picture 17" descr="human-computer-interaction.png"/>
            <p:cNvPicPr>
              <a:picLocks noChangeAspect="1"/>
            </p:cNvPicPr>
            <p:nvPr/>
          </p:nvPicPr>
          <p:blipFill rotWithShape="1">
            <a:blip r:embed="rId2" cstate="print"/>
            <a:srcRect l="66775" t="62417" r="-2089" b="-1249"/>
            <a:stretch/>
          </p:blipFill>
          <p:spPr>
            <a:xfrm flipH="1">
              <a:off x="1799166" y="4159249"/>
              <a:ext cx="1788583" cy="1449917"/>
            </a:xfrm>
            <a:prstGeom prst="roundRect">
              <a:avLst/>
            </a:prstGeom>
            <a:effectLst>
              <a:glow rad="228600">
                <a:schemeClr val="accent2">
                  <a:satMod val="175000"/>
                  <a:alpha val="40000"/>
                </a:schemeClr>
              </a:glow>
            </a:effectLst>
          </p:spPr>
        </p:pic>
        <p:sp>
          <p:nvSpPr>
            <p:cNvPr id="19" name="TextBox 18"/>
            <p:cNvSpPr txBox="1"/>
            <p:nvPr/>
          </p:nvSpPr>
          <p:spPr>
            <a:xfrm>
              <a:off x="1558583" y="5562600"/>
              <a:ext cx="2365965" cy="369332"/>
            </a:xfrm>
            <a:prstGeom prst="rect">
              <a:avLst/>
            </a:prstGeom>
            <a:noFill/>
          </p:spPr>
          <p:txBody>
            <a:bodyPr wrap="none" rtlCol="0">
              <a:spAutoFit/>
            </a:bodyPr>
            <a:lstStyle/>
            <a:p>
              <a:pPr algn="ctr"/>
              <a:r>
                <a:rPr lang="en-US" dirty="0">
                  <a:solidFill>
                    <a:srgbClr val="003470"/>
                  </a:solidFill>
                </a:rPr>
                <a:t>Computational power</a:t>
              </a:r>
            </a:p>
          </p:txBody>
        </p:sp>
      </p:grpSp>
      <p:grpSp>
        <p:nvGrpSpPr>
          <p:cNvPr id="20" name="Group 19"/>
          <p:cNvGrpSpPr/>
          <p:nvPr/>
        </p:nvGrpSpPr>
        <p:grpSpPr>
          <a:xfrm>
            <a:off x="5355164" y="2654300"/>
            <a:ext cx="2872846" cy="1672167"/>
            <a:chOff x="5355164" y="1968500"/>
            <a:chExt cx="2872846" cy="1672167"/>
          </a:xfrm>
        </p:grpSpPr>
        <p:pic>
          <p:nvPicPr>
            <p:cNvPr id="21" name="Picture 20" descr="human-computer-interaction.png"/>
            <p:cNvPicPr>
              <a:picLocks noChangeAspect="1"/>
            </p:cNvPicPr>
            <p:nvPr/>
          </p:nvPicPr>
          <p:blipFill rotWithShape="1">
            <a:blip r:embed="rId2" cstate="print"/>
            <a:srcRect l="2206" t="3742" r="68121" b="51473"/>
            <a:stretch/>
          </p:blipFill>
          <p:spPr>
            <a:xfrm flipH="1">
              <a:off x="5355164" y="1968500"/>
              <a:ext cx="1502836" cy="1672167"/>
            </a:xfrm>
            <a:prstGeom prst="ellipse">
              <a:avLst/>
            </a:prstGeom>
            <a:effectLst>
              <a:glow rad="228600">
                <a:schemeClr val="accent2">
                  <a:satMod val="175000"/>
                  <a:alpha val="40000"/>
                </a:schemeClr>
              </a:glow>
            </a:effectLst>
          </p:spPr>
        </p:pic>
        <p:sp>
          <p:nvSpPr>
            <p:cNvPr id="22" name="TextBox 21"/>
            <p:cNvSpPr txBox="1"/>
            <p:nvPr/>
          </p:nvSpPr>
          <p:spPr>
            <a:xfrm>
              <a:off x="6939789" y="2353270"/>
              <a:ext cx="1288221" cy="923330"/>
            </a:xfrm>
            <a:prstGeom prst="rect">
              <a:avLst/>
            </a:prstGeom>
            <a:noFill/>
          </p:spPr>
          <p:txBody>
            <a:bodyPr wrap="none" rtlCol="0">
              <a:spAutoFit/>
            </a:bodyPr>
            <a:lstStyle/>
            <a:p>
              <a:pPr algn="ctr"/>
              <a:r>
                <a:rPr lang="en-US" dirty="0">
                  <a:solidFill>
                    <a:srgbClr val="003470"/>
                  </a:solidFill>
                </a:rPr>
                <a:t>Perception</a:t>
              </a:r>
            </a:p>
            <a:p>
              <a:pPr algn="ctr"/>
              <a:r>
                <a:rPr lang="en-US" dirty="0">
                  <a:solidFill>
                    <a:srgbClr val="003470"/>
                  </a:solidFill>
                </a:rPr>
                <a:t>and </a:t>
              </a:r>
            </a:p>
            <a:p>
              <a:pPr algn="ctr"/>
              <a:r>
                <a:rPr lang="en-US" dirty="0">
                  <a:solidFill>
                    <a:srgbClr val="003470"/>
                  </a:solidFill>
                </a:rPr>
                <a:t>context</a:t>
              </a:r>
            </a:p>
          </p:txBody>
        </p:sp>
      </p:grpSp>
      <p:grpSp>
        <p:nvGrpSpPr>
          <p:cNvPr id="23" name="Group 22"/>
          <p:cNvGrpSpPr/>
          <p:nvPr/>
        </p:nvGrpSpPr>
        <p:grpSpPr>
          <a:xfrm>
            <a:off x="3524250" y="5193268"/>
            <a:ext cx="2222500" cy="1398031"/>
            <a:chOff x="3524250" y="4507468"/>
            <a:chExt cx="2222500" cy="1398031"/>
          </a:xfrm>
        </p:grpSpPr>
        <p:pic>
          <p:nvPicPr>
            <p:cNvPr id="24" name="Picture 23" descr="human-computer-interaction.png"/>
            <p:cNvPicPr>
              <a:picLocks noChangeAspect="1"/>
            </p:cNvPicPr>
            <p:nvPr/>
          </p:nvPicPr>
          <p:blipFill rotWithShape="1">
            <a:blip r:embed="rId2" cstate="print"/>
            <a:srcRect l="24148" t="74888" r="31970" b="-9185"/>
            <a:stretch/>
          </p:blipFill>
          <p:spPr>
            <a:xfrm flipH="1">
              <a:off x="3524250" y="4624916"/>
              <a:ext cx="2222500" cy="1280583"/>
            </a:xfrm>
            <a:prstGeom prst="ellipse">
              <a:avLst/>
            </a:prstGeom>
            <a:effectLst>
              <a:glow rad="228600">
                <a:schemeClr val="accent2">
                  <a:satMod val="175000"/>
                  <a:alpha val="40000"/>
                </a:schemeClr>
              </a:glow>
            </a:effectLst>
          </p:spPr>
        </p:pic>
        <p:sp>
          <p:nvSpPr>
            <p:cNvPr id="25" name="TextBox 24"/>
            <p:cNvSpPr txBox="1"/>
            <p:nvPr/>
          </p:nvSpPr>
          <p:spPr>
            <a:xfrm>
              <a:off x="3657601" y="4507468"/>
              <a:ext cx="1262523" cy="369332"/>
            </a:xfrm>
            <a:prstGeom prst="rect">
              <a:avLst/>
            </a:prstGeom>
            <a:noFill/>
          </p:spPr>
          <p:txBody>
            <a:bodyPr wrap="none" rtlCol="0">
              <a:spAutoFit/>
            </a:bodyPr>
            <a:lstStyle/>
            <a:p>
              <a:pPr algn="ctr"/>
              <a:r>
                <a:rPr lang="en-US" dirty="0">
                  <a:solidFill>
                    <a:srgbClr val="003470"/>
                  </a:solidFill>
                </a:rPr>
                <a:t>Interaction</a:t>
              </a:r>
            </a:p>
          </p:txBody>
        </p:sp>
      </p:grpSp>
      <p:grpSp>
        <p:nvGrpSpPr>
          <p:cNvPr id="26" name="Group 25"/>
          <p:cNvGrpSpPr/>
          <p:nvPr/>
        </p:nvGrpSpPr>
        <p:grpSpPr>
          <a:xfrm>
            <a:off x="3238498" y="2654300"/>
            <a:ext cx="2233084" cy="1672167"/>
            <a:chOff x="3238498" y="1968500"/>
            <a:chExt cx="2233084" cy="1672167"/>
          </a:xfrm>
        </p:grpSpPr>
        <p:pic>
          <p:nvPicPr>
            <p:cNvPr id="27" name="Picture 26" descr="human-computer-interaction.png"/>
            <p:cNvPicPr>
              <a:picLocks noChangeAspect="1"/>
            </p:cNvPicPr>
            <p:nvPr/>
          </p:nvPicPr>
          <p:blipFill rotWithShape="1">
            <a:blip r:embed="rId2" cstate="print"/>
            <a:srcRect l="29581" t="3742" r="26328" b="51473"/>
            <a:stretch/>
          </p:blipFill>
          <p:spPr>
            <a:xfrm flipH="1">
              <a:off x="3238498" y="1968500"/>
              <a:ext cx="2233084" cy="1672167"/>
            </a:xfrm>
            <a:prstGeom prst="ellipse">
              <a:avLst/>
            </a:prstGeom>
            <a:effectLst>
              <a:glow rad="228600">
                <a:schemeClr val="accent2">
                  <a:satMod val="175000"/>
                  <a:alpha val="40000"/>
                </a:schemeClr>
              </a:glow>
            </a:effectLst>
          </p:spPr>
        </p:pic>
        <p:sp>
          <p:nvSpPr>
            <p:cNvPr id="28" name="TextBox 27"/>
            <p:cNvSpPr txBox="1"/>
            <p:nvPr/>
          </p:nvSpPr>
          <p:spPr>
            <a:xfrm>
              <a:off x="3657600" y="2362200"/>
              <a:ext cx="1489272" cy="369332"/>
            </a:xfrm>
            <a:prstGeom prst="rect">
              <a:avLst/>
            </a:prstGeom>
            <a:noFill/>
          </p:spPr>
          <p:txBody>
            <a:bodyPr wrap="none" rtlCol="0">
              <a:spAutoFit/>
            </a:bodyPr>
            <a:lstStyle/>
            <a:p>
              <a:pPr algn="ctr"/>
              <a:r>
                <a:rPr lang="en-US" dirty="0">
                  <a:solidFill>
                    <a:srgbClr val="003470"/>
                  </a:solidFill>
                </a:rPr>
                <a:t>Visualization</a:t>
              </a:r>
            </a:p>
          </p:txBody>
        </p:sp>
      </p:grpSp>
      <p:sp>
        <p:nvSpPr>
          <p:cNvPr id="30" name="TextBox 29"/>
          <p:cNvSpPr txBox="1"/>
          <p:nvPr/>
        </p:nvSpPr>
        <p:spPr>
          <a:xfrm>
            <a:off x="7275301" y="6581001"/>
            <a:ext cx="1746697" cy="276999"/>
          </a:xfrm>
          <a:prstGeom prst="rect">
            <a:avLst/>
          </a:prstGeom>
          <a:noFill/>
        </p:spPr>
        <p:txBody>
          <a:bodyPr wrap="none" rtlCol="0">
            <a:spAutoFit/>
          </a:bodyPr>
          <a:lstStyle/>
          <a:p>
            <a:r>
              <a:rPr lang="en-US" sz="1200" dirty="0">
                <a:solidFill>
                  <a:schemeClr val="bg1">
                    <a:lumMod val="85000"/>
                  </a:schemeClr>
                </a:solidFill>
              </a:rPr>
              <a:t>Image credit: Ali Ansari</a:t>
            </a:r>
          </a:p>
        </p:txBody>
      </p:sp>
    </p:spTree>
    <p:extLst>
      <p:ext uri="{BB962C8B-B14F-4D97-AF65-F5344CB8AC3E}">
        <p14:creationId xmlns:p14="http://schemas.microsoft.com/office/powerpoint/2010/main" val="21863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where to get in-person help</a:t>
            </a:r>
          </a:p>
        </p:txBody>
      </p:sp>
      <p:sp>
        <p:nvSpPr>
          <p:cNvPr id="3" name="Content Placeholder 2"/>
          <p:cNvSpPr>
            <a:spLocks noGrp="1"/>
          </p:cNvSpPr>
          <p:nvPr>
            <p:ph idx="1"/>
          </p:nvPr>
        </p:nvSpPr>
        <p:spPr/>
        <p:txBody>
          <a:bodyPr/>
          <a:lstStyle/>
          <a:p>
            <a:r>
              <a:rPr lang="en-US" b="1" dirty="0"/>
              <a:t>Join a weekly study group</a:t>
            </a:r>
            <a:r>
              <a:rPr lang="en-US" dirty="0"/>
              <a:t> (see 3-minute bio to sign up)</a:t>
            </a:r>
            <a:endParaRPr lang="en-US" b="1" dirty="0"/>
          </a:p>
          <a:p>
            <a:endParaRPr lang="en-US" b="1" dirty="0"/>
          </a:p>
          <a:p>
            <a:r>
              <a:rPr lang="en-US" b="1" dirty="0"/>
              <a:t>Office hours</a:t>
            </a:r>
            <a:r>
              <a:rPr lang="en-US" dirty="0"/>
              <a:t> (on Discord):</a:t>
            </a:r>
          </a:p>
          <a:p>
            <a:pPr marL="0" indent="0" algn="ctr">
              <a:buNone/>
            </a:pPr>
            <a:r>
              <a:rPr lang="en-US" dirty="0"/>
              <a:t>Jordan: Tuesdays 10am - noon</a:t>
            </a:r>
          </a:p>
          <a:p>
            <a:pPr marL="0" indent="0" algn="ctr">
              <a:buNone/>
            </a:pPr>
            <a:r>
              <a:rPr lang="en-US" dirty="0" err="1"/>
              <a:t>Shinyoung</a:t>
            </a:r>
            <a:r>
              <a:rPr lang="en-US" dirty="0"/>
              <a:t>: Thursday 4pm – 6pm</a:t>
            </a:r>
            <a:endParaRPr lang="en-US" dirty="0">
              <a:highlight>
                <a:srgbClr val="FFFF00"/>
              </a:highlight>
            </a:endParaRPr>
          </a:p>
          <a:p>
            <a:pPr marL="0" indent="0" algn="ctr">
              <a:buNone/>
            </a:pPr>
            <a:endParaRPr lang="en-US" dirty="0"/>
          </a:p>
          <a:p>
            <a:r>
              <a:rPr lang="en-US" b="1" dirty="0"/>
              <a:t>TA Hours </a:t>
            </a:r>
            <a:r>
              <a:rPr lang="en-US" dirty="0"/>
              <a:t>(starting next week, location TBD):</a:t>
            </a:r>
          </a:p>
          <a:p>
            <a:pPr marL="0" indent="0" algn="ctr">
              <a:buNone/>
            </a:pPr>
            <a:r>
              <a:rPr lang="en-US" dirty="0"/>
              <a:t>Weeknights (Sun </a:t>
            </a:r>
            <a:r>
              <a:rPr lang="mr-IN" dirty="0"/>
              <a:t>–</a:t>
            </a:r>
            <a:r>
              <a:rPr lang="en-US" dirty="0"/>
              <a:t> Thurs) 7:30pm to 9:30pm</a:t>
            </a:r>
          </a:p>
          <a:p>
            <a:pPr marL="0" indent="0" algn="ctr">
              <a:buNone/>
            </a:pPr>
            <a:r>
              <a:rPr lang="en-US" dirty="0"/>
              <a:t>Mornings (Mon / Wed / Fri) 8am to 10am</a:t>
            </a:r>
          </a:p>
        </p:txBody>
      </p:sp>
      <p:sp>
        <p:nvSpPr>
          <p:cNvPr id="4" name="TextBox 3">
            <a:extLst>
              <a:ext uri="{FF2B5EF4-FFF2-40B4-BE49-F238E27FC236}">
                <a16:creationId xmlns:a16="http://schemas.microsoft.com/office/drawing/2014/main" id="{0638465F-4868-3F43-8AD1-3DB5F9B1EF34}"/>
              </a:ext>
            </a:extLst>
          </p:cNvPr>
          <p:cNvSpPr txBox="1"/>
          <p:nvPr/>
        </p:nvSpPr>
        <p:spPr>
          <a:xfrm>
            <a:off x="5712031" y="42751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96290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course website &amp; syllabus</a:t>
            </a:r>
          </a:p>
        </p:txBody>
      </p:sp>
      <p:pic>
        <p:nvPicPr>
          <p:cNvPr id="5" name="Picture 4"/>
          <p:cNvPicPr>
            <a:picLocks noChangeAspect="1"/>
          </p:cNvPicPr>
          <p:nvPr/>
        </p:nvPicPr>
        <p:blipFill>
          <a:blip r:embed="rId2"/>
          <a:stretch>
            <a:fillRect/>
          </a:stretch>
        </p:blipFill>
        <p:spPr>
          <a:xfrm>
            <a:off x="478557" y="2159000"/>
            <a:ext cx="2794000" cy="2794000"/>
          </a:xfrm>
          <a:prstGeom prst="rect">
            <a:avLst/>
          </a:prstGeom>
        </p:spPr>
      </p:pic>
      <p:sp>
        <p:nvSpPr>
          <p:cNvPr id="7" name="Rectangle 6"/>
          <p:cNvSpPr/>
          <p:nvPr/>
        </p:nvSpPr>
        <p:spPr>
          <a:xfrm>
            <a:off x="1371600" y="5494867"/>
            <a:ext cx="6400800" cy="646331"/>
          </a:xfrm>
          <a:prstGeom prst="rect">
            <a:avLst/>
          </a:prstGeom>
        </p:spPr>
        <p:txBody>
          <a:bodyPr wrap="square">
            <a:spAutoFit/>
          </a:bodyPr>
          <a:lstStyle/>
          <a:p>
            <a:pPr marL="114300" algn="ctr"/>
            <a:r>
              <a:rPr lang="en-US" sz="3600" dirty="0">
                <a:solidFill>
                  <a:srgbClr val="003470"/>
                </a:solidFill>
                <a:hlinkClick r:id="rId3"/>
              </a:rPr>
              <a:t>jcrouser.github.io/CSC111</a:t>
            </a:r>
            <a:endParaRPr lang="en-US" sz="3600" dirty="0">
              <a:solidFill>
                <a:srgbClr val="003470"/>
              </a:solidFill>
            </a:endParaRPr>
          </a:p>
        </p:txBody>
      </p:sp>
      <p:pic>
        <p:nvPicPr>
          <p:cNvPr id="8" name="Picture 7"/>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5943600" y="2230944"/>
            <a:ext cx="2650112" cy="2650112"/>
          </a:xfrm>
          <a:prstGeom prst="rect">
            <a:avLst/>
          </a:prstGeom>
        </p:spPr>
      </p:pic>
      <p:pic>
        <p:nvPicPr>
          <p:cNvPr id="3080" name="Picture 8" descr="Discord icon">
            <a:extLst>
              <a:ext uri="{FF2B5EF4-FFF2-40B4-BE49-F238E27FC236}">
                <a16:creationId xmlns:a16="http://schemas.microsoft.com/office/drawing/2014/main" id="{A3A70737-7518-C648-82DB-2C462F533E1B}"/>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3272557" y="2230944"/>
            <a:ext cx="2806653" cy="280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529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discord (all communication)</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alphaModFix amt="25000"/>
          </a:blip>
          <a:stretch>
            <a:fillRect/>
          </a:stretch>
        </p:blipFill>
        <p:spPr>
          <a:xfrm>
            <a:off x="478557" y="2159000"/>
            <a:ext cx="2794000" cy="2794000"/>
          </a:xfrm>
          <a:prstGeom prst="rect">
            <a:avLst/>
          </a:prstGeom>
        </p:spPr>
      </p:pic>
      <p:sp>
        <p:nvSpPr>
          <p:cNvPr id="7" name="Rectangle 6"/>
          <p:cNvSpPr/>
          <p:nvPr/>
        </p:nvSpPr>
        <p:spPr>
          <a:xfrm>
            <a:off x="1371600" y="5494867"/>
            <a:ext cx="6400800" cy="646331"/>
          </a:xfrm>
          <a:prstGeom prst="rect">
            <a:avLst/>
          </a:prstGeom>
        </p:spPr>
        <p:txBody>
          <a:bodyPr wrap="square">
            <a:spAutoFit/>
          </a:bodyPr>
          <a:lstStyle/>
          <a:p>
            <a:pPr marL="114300" algn="ctr"/>
            <a:r>
              <a:rPr lang="en-US" sz="3600" dirty="0">
                <a:solidFill>
                  <a:srgbClr val="003470"/>
                </a:solidFill>
                <a:hlinkClick r:id="rId3"/>
              </a:rPr>
              <a:t>discord.com/invite/JAfp7VF</a:t>
            </a:r>
            <a:endParaRPr lang="en-US" sz="3600" dirty="0">
              <a:solidFill>
                <a:srgbClr val="003470"/>
              </a:solidFill>
            </a:endParaRPr>
          </a:p>
        </p:txBody>
      </p:sp>
      <p:pic>
        <p:nvPicPr>
          <p:cNvPr id="9" name="Picture 8">
            <a:extLst>
              <a:ext uri="{FF2B5EF4-FFF2-40B4-BE49-F238E27FC236}">
                <a16:creationId xmlns:a16="http://schemas.microsoft.com/office/drawing/2014/main" id="{736DD499-2D72-F048-941B-8843B039CE63}"/>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5943600" y="2230944"/>
            <a:ext cx="2650112" cy="2650112"/>
          </a:xfrm>
          <a:prstGeom prst="rect">
            <a:avLst/>
          </a:prstGeom>
        </p:spPr>
      </p:pic>
      <p:pic>
        <p:nvPicPr>
          <p:cNvPr id="10" name="Picture 8" descr="Discord icon">
            <a:extLst>
              <a:ext uri="{FF2B5EF4-FFF2-40B4-BE49-F238E27FC236}">
                <a16:creationId xmlns:a16="http://schemas.microsoft.com/office/drawing/2014/main" id="{730B7AD2-3EA2-8945-9588-A99B19D95D9A}"/>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3272557" y="2230944"/>
            <a:ext cx="2806653" cy="280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8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a:t>
            </a:r>
            <a:r>
              <a:rPr lang="en-US" dirty="0" err="1"/>
              <a:t>moodle</a:t>
            </a:r>
            <a:r>
              <a:rPr lang="en-US" dirty="0"/>
              <a:t> (lectures, slides, </a:t>
            </a:r>
            <a:r>
              <a:rPr lang="en-US" dirty="0" err="1"/>
              <a:t>hw</a:t>
            </a:r>
            <a:r>
              <a:rPr lang="en-US" dirty="0"/>
              <a:t>)</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alphaModFix amt="25000"/>
          </a:blip>
          <a:stretch>
            <a:fillRect/>
          </a:stretch>
        </p:blipFill>
        <p:spPr>
          <a:xfrm>
            <a:off x="478557" y="2159000"/>
            <a:ext cx="2794000" cy="2794000"/>
          </a:xfrm>
          <a:prstGeom prst="rect">
            <a:avLst/>
          </a:prstGeom>
        </p:spPr>
      </p:pic>
      <p:sp>
        <p:nvSpPr>
          <p:cNvPr id="7" name="Rectangle 6"/>
          <p:cNvSpPr/>
          <p:nvPr/>
        </p:nvSpPr>
        <p:spPr>
          <a:xfrm>
            <a:off x="1371600" y="5494867"/>
            <a:ext cx="6400800" cy="646331"/>
          </a:xfrm>
          <a:prstGeom prst="rect">
            <a:avLst/>
          </a:prstGeom>
        </p:spPr>
        <p:txBody>
          <a:bodyPr wrap="square">
            <a:spAutoFit/>
          </a:bodyPr>
          <a:lstStyle/>
          <a:p>
            <a:pPr marL="114300" algn="ctr"/>
            <a:r>
              <a:rPr lang="en-US" sz="3600" dirty="0">
                <a:solidFill>
                  <a:srgbClr val="003470"/>
                </a:solidFill>
                <a:hlinkClick r:id="rId3"/>
              </a:rPr>
              <a:t>moodle.smith.edu</a:t>
            </a:r>
            <a:endParaRPr lang="en-US" sz="3600" dirty="0">
              <a:solidFill>
                <a:srgbClr val="003470"/>
              </a:solidFill>
            </a:endParaRPr>
          </a:p>
        </p:txBody>
      </p:sp>
      <p:pic>
        <p:nvPicPr>
          <p:cNvPr id="8" name="Picture 7"/>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943600" y="2230944"/>
            <a:ext cx="2650112" cy="2650112"/>
          </a:xfrm>
          <a:prstGeom prst="rect">
            <a:avLst/>
          </a:prstGeom>
        </p:spPr>
      </p:pic>
      <p:pic>
        <p:nvPicPr>
          <p:cNvPr id="10" name="Picture 8" descr="Discord icon">
            <a:extLst>
              <a:ext uri="{FF2B5EF4-FFF2-40B4-BE49-F238E27FC236}">
                <a16:creationId xmlns:a16="http://schemas.microsoft.com/office/drawing/2014/main" id="{D7F0309B-B3B6-B243-B2E0-7FC4A7F9F0B1}"/>
              </a:ext>
            </a:extLst>
          </p:cNvPr>
          <p:cNvPicPr>
            <a:picLocks noChangeAspect="1" noChangeArrowheads="1"/>
          </p:cNvPicPr>
          <p:nvPr/>
        </p:nvPicPr>
        <p:blipFill>
          <a:blip r:embed="rId5">
            <a:alphaModFix amt="35000"/>
            <a:extLst>
              <a:ext uri="{28A0092B-C50C-407E-A947-70E740481C1C}">
                <a14:useLocalDpi xmlns:a14="http://schemas.microsoft.com/office/drawing/2010/main" val="0"/>
              </a:ext>
            </a:extLst>
          </a:blip>
          <a:srcRect/>
          <a:stretch>
            <a:fillRect/>
          </a:stretch>
        </p:blipFill>
        <p:spPr bwMode="auto">
          <a:xfrm>
            <a:off x="3272557" y="2230944"/>
            <a:ext cx="2806653" cy="280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26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04341" y="5494867"/>
            <a:ext cx="7135318" cy="1015663"/>
          </a:xfrm>
          <a:prstGeom prst="rect">
            <a:avLst/>
          </a:prstGeom>
        </p:spPr>
        <p:txBody>
          <a:bodyPr wrap="square">
            <a:spAutoFit/>
          </a:bodyPr>
          <a:lstStyle/>
          <a:p>
            <a:pPr marL="114300" algn="ctr"/>
            <a:r>
              <a:rPr lang="en-US" sz="2400" dirty="0">
                <a:solidFill>
                  <a:srgbClr val="003470"/>
                </a:solidFill>
              </a:rPr>
              <a:t>Log into discord, set up desktop / phone app</a:t>
            </a:r>
          </a:p>
          <a:p>
            <a:pPr marL="114300" algn="ctr"/>
            <a:r>
              <a:rPr lang="en-US" sz="3600" dirty="0">
                <a:hlinkClick r:id="rId2"/>
              </a:rPr>
              <a:t>discord.com/download</a:t>
            </a:r>
            <a:endParaRPr lang="en-US" sz="3600" dirty="0">
              <a:solidFill>
                <a:srgbClr val="003470"/>
              </a:solidFill>
            </a:endParaRPr>
          </a:p>
        </p:txBody>
      </p:sp>
      <p:pic>
        <p:nvPicPr>
          <p:cNvPr id="7" name="Content Placeholder 3"/>
          <p:cNvPicPr>
            <a:picLocks noChangeAspect="1"/>
          </p:cNvPicPr>
          <p:nvPr/>
        </p:nvPicPr>
        <p:blipFill>
          <a:blip r:embed="rId3"/>
          <a:srcRect/>
          <a:stretch/>
        </p:blipFill>
        <p:spPr>
          <a:xfrm>
            <a:off x="607076" y="1358661"/>
            <a:ext cx="7929847" cy="3996745"/>
          </a:xfrm>
          <a:prstGeom prst="rect">
            <a:avLst/>
          </a:prstGeom>
        </p:spPr>
      </p:pic>
      <p:sp>
        <p:nvSpPr>
          <p:cNvPr id="2" name="Title 1"/>
          <p:cNvSpPr>
            <a:spLocks noGrp="1"/>
          </p:cNvSpPr>
          <p:nvPr>
            <p:ph type="title"/>
          </p:nvPr>
        </p:nvSpPr>
        <p:spPr/>
        <p:txBody>
          <a:bodyPr/>
          <a:lstStyle/>
          <a:p>
            <a:r>
              <a:rPr lang="en-US" dirty="0"/>
              <a:t>TODO for tonight pt. 1</a:t>
            </a:r>
          </a:p>
        </p:txBody>
      </p:sp>
    </p:spTree>
    <p:extLst>
      <p:ext uri="{BB962C8B-B14F-4D97-AF65-F5344CB8AC3E}">
        <p14:creationId xmlns:p14="http://schemas.microsoft.com/office/powerpoint/2010/main" val="1063588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5173" y="5235088"/>
            <a:ext cx="7733654" cy="1569660"/>
          </a:xfrm>
          <a:prstGeom prst="rect">
            <a:avLst/>
          </a:prstGeom>
        </p:spPr>
        <p:txBody>
          <a:bodyPr wrap="square">
            <a:spAutoFit/>
          </a:bodyPr>
          <a:lstStyle/>
          <a:p>
            <a:pPr marL="114300" algn="ctr"/>
            <a:r>
              <a:rPr lang="en-US" sz="2400" dirty="0">
                <a:solidFill>
                  <a:srgbClr val="003470"/>
                </a:solidFill>
              </a:rPr>
              <a:t>Get a copy of the textbook at</a:t>
            </a:r>
          </a:p>
          <a:p>
            <a:pPr marL="114300" algn="ctr"/>
            <a:r>
              <a:rPr lang="en-US" sz="3600" dirty="0">
                <a:hlinkClick r:id="rId2"/>
              </a:rPr>
              <a:t>learn.zybooks.com</a:t>
            </a:r>
            <a:r>
              <a:rPr lang="en-US" sz="3600" dirty="0"/>
              <a:t> </a:t>
            </a:r>
            <a:br>
              <a:rPr lang="en-US" sz="3600" dirty="0"/>
            </a:br>
            <a:r>
              <a:rPr lang="en-US" sz="2400" dirty="0">
                <a:solidFill>
                  <a:srgbClr val="003470"/>
                </a:solidFill>
              </a:rPr>
              <a:t>with code </a:t>
            </a:r>
            <a:r>
              <a:rPr lang="en-US" sz="3600" dirty="0">
                <a:solidFill>
                  <a:srgbClr val="003470"/>
                </a:solidFill>
                <a:latin typeface="Courier" pitchFamily="2" charset="0"/>
              </a:rPr>
              <a:t>SMITHCSC111Fall2020</a:t>
            </a:r>
          </a:p>
        </p:txBody>
      </p:sp>
      <p:sp>
        <p:nvSpPr>
          <p:cNvPr id="2" name="Title 1"/>
          <p:cNvSpPr>
            <a:spLocks noGrp="1"/>
          </p:cNvSpPr>
          <p:nvPr>
            <p:ph type="title"/>
          </p:nvPr>
        </p:nvSpPr>
        <p:spPr/>
        <p:txBody>
          <a:bodyPr/>
          <a:lstStyle/>
          <a:p>
            <a:r>
              <a:rPr lang="en-US" dirty="0"/>
              <a:t>TODO for tonight pt. 2</a:t>
            </a:r>
          </a:p>
        </p:txBody>
      </p:sp>
      <p:pic>
        <p:nvPicPr>
          <p:cNvPr id="9" name="Content Placeholder 3">
            <a:extLst>
              <a:ext uri="{FF2B5EF4-FFF2-40B4-BE49-F238E27FC236}">
                <a16:creationId xmlns:a16="http://schemas.microsoft.com/office/drawing/2014/main" id="{A5A19C18-1473-D348-A062-66ED2A8B5B3A}"/>
              </a:ext>
            </a:extLst>
          </p:cNvPr>
          <p:cNvPicPr>
            <a:picLocks noChangeAspect="1"/>
          </p:cNvPicPr>
          <p:nvPr/>
        </p:nvPicPr>
        <p:blipFill rotWithShape="1">
          <a:blip r:embed="rId3"/>
          <a:srcRect t="-1" b="26035"/>
          <a:stretch/>
        </p:blipFill>
        <p:spPr>
          <a:xfrm>
            <a:off x="607076" y="1358661"/>
            <a:ext cx="7929846" cy="3748031"/>
          </a:xfrm>
          <a:prstGeom prst="rect">
            <a:avLst/>
          </a:prstGeom>
        </p:spPr>
      </p:pic>
    </p:spTree>
    <p:extLst>
      <p:ext uri="{BB962C8B-B14F-4D97-AF65-F5344CB8AC3E}">
        <p14:creationId xmlns:p14="http://schemas.microsoft.com/office/powerpoint/2010/main" val="4078815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TODO for tonight pt. 3</a:t>
            </a:r>
          </a:p>
        </p:txBody>
      </p:sp>
      <p:sp>
        <p:nvSpPr>
          <p:cNvPr id="8" name="Rectangle 7"/>
          <p:cNvSpPr/>
          <p:nvPr/>
        </p:nvSpPr>
        <p:spPr>
          <a:xfrm>
            <a:off x="1004341" y="5494867"/>
            <a:ext cx="7135318" cy="1015663"/>
          </a:xfrm>
          <a:prstGeom prst="rect">
            <a:avLst/>
          </a:prstGeom>
        </p:spPr>
        <p:txBody>
          <a:bodyPr wrap="square">
            <a:spAutoFit/>
          </a:bodyPr>
          <a:lstStyle/>
          <a:p>
            <a:pPr marL="114300" algn="ctr"/>
            <a:r>
              <a:rPr lang="en-US" sz="2400" dirty="0">
                <a:solidFill>
                  <a:srgbClr val="003470"/>
                </a:solidFill>
              </a:rPr>
              <a:t>Sign up for an account on</a:t>
            </a:r>
          </a:p>
          <a:p>
            <a:pPr marL="114300" algn="ctr"/>
            <a:r>
              <a:rPr lang="en-US" sz="3600" dirty="0" err="1">
                <a:solidFill>
                  <a:srgbClr val="003470"/>
                </a:solidFill>
                <a:hlinkClick r:id="rId3"/>
              </a:rPr>
              <a:t>repl.it</a:t>
            </a:r>
            <a:endParaRPr lang="en-US" sz="3600" dirty="0">
              <a:solidFill>
                <a:srgbClr val="003470"/>
              </a:solidFill>
            </a:endParaRPr>
          </a:p>
        </p:txBody>
      </p:sp>
      <p:pic>
        <p:nvPicPr>
          <p:cNvPr id="10" name="Content Placeholder 3">
            <a:extLst>
              <a:ext uri="{FF2B5EF4-FFF2-40B4-BE49-F238E27FC236}">
                <a16:creationId xmlns:a16="http://schemas.microsoft.com/office/drawing/2014/main" id="{9C13377A-012B-2841-88A0-5A3C24233AD3}"/>
              </a:ext>
            </a:extLst>
          </p:cNvPr>
          <p:cNvPicPr>
            <a:picLocks noChangeAspect="1"/>
          </p:cNvPicPr>
          <p:nvPr/>
        </p:nvPicPr>
        <p:blipFill rotWithShape="1">
          <a:blip r:embed="rId4"/>
          <a:srcRect b="1697"/>
          <a:stretch/>
        </p:blipFill>
        <p:spPr>
          <a:xfrm>
            <a:off x="607076" y="1358661"/>
            <a:ext cx="7945402" cy="3996745"/>
          </a:xfrm>
          <a:prstGeom prst="rect">
            <a:avLst/>
          </a:prstGeom>
        </p:spPr>
      </p:pic>
    </p:spTree>
    <p:extLst>
      <p:ext uri="{BB962C8B-B14F-4D97-AF65-F5344CB8AC3E}">
        <p14:creationId xmlns:p14="http://schemas.microsoft.com/office/powerpoint/2010/main" val="2127420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77EB3-2D0B-1643-8665-BAF27AC10ECF}"/>
              </a:ext>
            </a:extLst>
          </p:cNvPr>
          <p:cNvSpPr>
            <a:spLocks noGrp="1"/>
          </p:cNvSpPr>
          <p:nvPr>
            <p:ph type="title"/>
          </p:nvPr>
        </p:nvSpPr>
        <p:spPr/>
        <p:txBody>
          <a:bodyPr/>
          <a:lstStyle/>
          <a:p>
            <a:r>
              <a:rPr lang="en-US" dirty="0"/>
              <a:t>Up next</a:t>
            </a:r>
          </a:p>
        </p:txBody>
      </p:sp>
      <p:sp>
        <p:nvSpPr>
          <p:cNvPr id="3" name="Content Placeholder 2">
            <a:extLst>
              <a:ext uri="{FF2B5EF4-FFF2-40B4-BE49-F238E27FC236}">
                <a16:creationId xmlns:a16="http://schemas.microsoft.com/office/drawing/2014/main" id="{85DAB891-1A52-5645-AEC3-DA77803377B1}"/>
              </a:ext>
            </a:extLst>
          </p:cNvPr>
          <p:cNvSpPr>
            <a:spLocks noGrp="1"/>
          </p:cNvSpPr>
          <p:nvPr>
            <p:ph idx="1"/>
          </p:nvPr>
        </p:nvSpPr>
        <p:spPr/>
        <p:txBody>
          <a:bodyPr/>
          <a:lstStyle/>
          <a:p>
            <a:r>
              <a:rPr lang="en-US" dirty="0"/>
              <a:t>Friday: </a:t>
            </a:r>
            <a:r>
              <a:rPr lang="en-US" b="1" dirty="0"/>
              <a:t>How Computers Work</a:t>
            </a:r>
            <a:endParaRPr lang="en-US" dirty="0"/>
          </a:p>
          <a:p>
            <a:pPr lvl="1"/>
            <a:r>
              <a:rPr lang="en-US" dirty="0"/>
              <a:t>Advance reading: </a:t>
            </a:r>
            <a:r>
              <a:rPr lang="en-US" dirty="0" err="1">
                <a:hlinkClick r:id="rId2"/>
              </a:rPr>
              <a:t>ch.</a:t>
            </a:r>
            <a:r>
              <a:rPr lang="en-US" dirty="0">
                <a:hlinkClick r:id="rId2"/>
              </a:rPr>
              <a:t> 1.2, 1.3</a:t>
            </a:r>
            <a:endParaRPr lang="en-US" dirty="0"/>
          </a:p>
          <a:p>
            <a:pPr lvl="1"/>
            <a:endParaRPr lang="en-US" dirty="0"/>
          </a:p>
          <a:p>
            <a:r>
              <a:rPr lang="en-US" dirty="0"/>
              <a:t>Assignment 0: “How Does it Do That?”</a:t>
            </a:r>
          </a:p>
          <a:p>
            <a:pPr lvl="1"/>
            <a:r>
              <a:rPr lang="en-US" dirty="0"/>
              <a:t>Non-programming assignment</a:t>
            </a:r>
          </a:p>
          <a:p>
            <a:pPr lvl="1"/>
            <a:r>
              <a:rPr lang="en-US" dirty="0"/>
              <a:t>More on this Friday</a:t>
            </a:r>
          </a:p>
        </p:txBody>
      </p:sp>
    </p:spTree>
    <p:extLst>
      <p:ext uri="{BB962C8B-B14F-4D97-AF65-F5344CB8AC3E}">
        <p14:creationId xmlns:p14="http://schemas.microsoft.com/office/powerpoint/2010/main" val="1570734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This course</a:t>
            </a:r>
          </a:p>
        </p:txBody>
      </p:sp>
      <p:sp>
        <p:nvSpPr>
          <p:cNvPr id="2" name="Content Placeholder 1"/>
          <p:cNvSpPr>
            <a:spLocks noGrp="1"/>
          </p:cNvSpPr>
          <p:nvPr>
            <p:ph idx="1"/>
          </p:nvPr>
        </p:nvSpPr>
        <p:spPr/>
        <p:txBody>
          <a:bodyPr>
            <a:normAutofit/>
          </a:bodyPr>
          <a:lstStyle/>
          <a:p>
            <a:pPr marL="0" indent="0" algn="ctr">
              <a:spcBef>
                <a:spcPts val="600"/>
              </a:spcBef>
              <a:buNone/>
            </a:pPr>
            <a:r>
              <a:rPr lang="en-US" dirty="0"/>
              <a:t>How does this part </a:t>
            </a:r>
            <a:r>
              <a:rPr lang="en-US" b="1" dirty="0"/>
              <a:t>work</a:t>
            </a:r>
            <a:r>
              <a:rPr lang="en-US" dirty="0"/>
              <a:t>, </a:t>
            </a:r>
          </a:p>
          <a:p>
            <a:pPr marL="0" indent="0" algn="ctr">
              <a:spcBef>
                <a:spcPts val="600"/>
              </a:spcBef>
              <a:buNone/>
            </a:pPr>
            <a:r>
              <a:rPr lang="en-US" dirty="0"/>
              <a:t>and how to we get it to </a:t>
            </a:r>
            <a:r>
              <a:rPr lang="en-US" b="1" dirty="0"/>
              <a:t>do what we want</a:t>
            </a:r>
            <a:r>
              <a:rPr lang="en-US" dirty="0"/>
              <a:t>?</a:t>
            </a:r>
            <a:endParaRPr lang="en-US" b="1" dirty="0"/>
          </a:p>
          <a:p>
            <a:pPr marL="237744" indent="-237744">
              <a:spcBef>
                <a:spcPts val="600"/>
              </a:spcBef>
            </a:pPr>
            <a:endParaRPr lang="en-US" dirty="0"/>
          </a:p>
          <a:p>
            <a:pPr marL="237744" indent="-237744">
              <a:spcBef>
                <a:spcPts val="600"/>
              </a:spcBef>
            </a:pPr>
            <a:endParaRPr lang="en-US" dirty="0"/>
          </a:p>
          <a:p>
            <a:pPr marL="0" indent="0">
              <a:spcBef>
                <a:spcPts val="600"/>
              </a:spcBef>
              <a:buNone/>
            </a:pPr>
            <a:endParaRPr lang="en-US" dirty="0"/>
          </a:p>
        </p:txBody>
      </p:sp>
      <p:pic>
        <p:nvPicPr>
          <p:cNvPr id="15" name="Picture 14" descr="human-computer-interaction.png"/>
          <p:cNvPicPr>
            <a:picLocks noChangeAspect="1"/>
          </p:cNvPicPr>
          <p:nvPr/>
        </p:nvPicPr>
        <p:blipFill>
          <a:blip r:embed="rId2" cstate="print"/>
          <a:stretch>
            <a:fillRect/>
          </a:stretch>
        </p:blipFill>
        <p:spPr>
          <a:xfrm flipH="1">
            <a:off x="1905000" y="2514600"/>
            <a:ext cx="5064718" cy="3733799"/>
          </a:xfrm>
          <a:prstGeom prst="rect">
            <a:avLst/>
          </a:prstGeom>
        </p:spPr>
      </p:pic>
      <p:sp>
        <p:nvSpPr>
          <p:cNvPr id="16" name="Rectangle 15"/>
          <p:cNvSpPr/>
          <p:nvPr/>
        </p:nvSpPr>
        <p:spPr>
          <a:xfrm>
            <a:off x="1600200" y="2438400"/>
            <a:ext cx="6172200" cy="41148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7" name="Group 16"/>
          <p:cNvGrpSpPr/>
          <p:nvPr/>
        </p:nvGrpSpPr>
        <p:grpSpPr>
          <a:xfrm>
            <a:off x="1558583" y="4845049"/>
            <a:ext cx="2365965" cy="1772683"/>
            <a:chOff x="1558583" y="4159249"/>
            <a:chExt cx="2365965" cy="1772683"/>
          </a:xfrm>
        </p:grpSpPr>
        <p:pic>
          <p:nvPicPr>
            <p:cNvPr id="18" name="Picture 17" descr="human-computer-interaction.png"/>
            <p:cNvPicPr>
              <a:picLocks noChangeAspect="1"/>
            </p:cNvPicPr>
            <p:nvPr/>
          </p:nvPicPr>
          <p:blipFill rotWithShape="1">
            <a:blip r:embed="rId2" cstate="print"/>
            <a:srcRect l="66775" t="62417" r="-2089" b="-1249"/>
            <a:stretch/>
          </p:blipFill>
          <p:spPr>
            <a:xfrm flipH="1">
              <a:off x="1799166" y="4159249"/>
              <a:ext cx="1788583" cy="1449917"/>
            </a:xfrm>
            <a:prstGeom prst="roundRect">
              <a:avLst/>
            </a:prstGeom>
            <a:effectLst>
              <a:glow rad="228600">
                <a:schemeClr val="accent2">
                  <a:satMod val="175000"/>
                  <a:alpha val="40000"/>
                </a:schemeClr>
              </a:glow>
            </a:effectLst>
          </p:spPr>
        </p:pic>
        <p:sp>
          <p:nvSpPr>
            <p:cNvPr id="19" name="TextBox 18"/>
            <p:cNvSpPr txBox="1"/>
            <p:nvPr/>
          </p:nvSpPr>
          <p:spPr>
            <a:xfrm>
              <a:off x="1558583" y="5562600"/>
              <a:ext cx="2365965" cy="369332"/>
            </a:xfrm>
            <a:prstGeom prst="rect">
              <a:avLst/>
            </a:prstGeom>
            <a:noFill/>
          </p:spPr>
          <p:txBody>
            <a:bodyPr wrap="none" rtlCol="0">
              <a:spAutoFit/>
            </a:bodyPr>
            <a:lstStyle/>
            <a:p>
              <a:pPr algn="ctr"/>
              <a:r>
                <a:rPr lang="en-US" dirty="0">
                  <a:solidFill>
                    <a:srgbClr val="003470"/>
                  </a:solidFill>
                </a:rPr>
                <a:t>Computational power</a:t>
              </a:r>
            </a:p>
          </p:txBody>
        </p:sp>
      </p:grpSp>
      <p:sp>
        <p:nvSpPr>
          <p:cNvPr id="30" name="TextBox 29"/>
          <p:cNvSpPr txBox="1"/>
          <p:nvPr/>
        </p:nvSpPr>
        <p:spPr>
          <a:xfrm>
            <a:off x="7275301" y="6581001"/>
            <a:ext cx="1746697" cy="276999"/>
          </a:xfrm>
          <a:prstGeom prst="rect">
            <a:avLst/>
          </a:prstGeom>
          <a:noFill/>
        </p:spPr>
        <p:txBody>
          <a:bodyPr wrap="none" rtlCol="0">
            <a:spAutoFit/>
          </a:bodyPr>
          <a:lstStyle/>
          <a:p>
            <a:r>
              <a:rPr lang="en-US" sz="1200" dirty="0">
                <a:solidFill>
                  <a:schemeClr val="bg1">
                    <a:lumMod val="85000"/>
                  </a:schemeClr>
                </a:solidFill>
              </a:rPr>
              <a:t>Image credit: Ali Ansari</a:t>
            </a:r>
          </a:p>
        </p:txBody>
      </p:sp>
    </p:spTree>
    <p:extLst>
      <p:ext uri="{BB962C8B-B14F-4D97-AF65-F5344CB8AC3E}">
        <p14:creationId xmlns:p14="http://schemas.microsoft.com/office/powerpoint/2010/main" val="17754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98400" y="1281152"/>
            <a:ext cx="6596694" cy="2931864"/>
            <a:chOff x="1425287" y="1342109"/>
            <a:chExt cx="6596694" cy="2931864"/>
          </a:xfrm>
        </p:grpSpPr>
        <p:pic>
          <p:nvPicPr>
            <p:cNvPr id="9" name="Picture 8"/>
            <p:cNvPicPr>
              <a:picLocks noChangeAspect="1"/>
            </p:cNvPicPr>
            <p:nvPr/>
          </p:nvPicPr>
          <p:blipFill>
            <a:blip r:embed="rId3"/>
            <a:stretch>
              <a:fillRect/>
            </a:stretch>
          </p:blipFill>
          <p:spPr>
            <a:xfrm>
              <a:off x="3624185" y="1342109"/>
              <a:ext cx="2198898" cy="2931864"/>
            </a:xfrm>
            <a:prstGeom prst="rect">
              <a:avLst/>
            </a:prstGeom>
          </p:spPr>
        </p:pic>
        <p:pic>
          <p:nvPicPr>
            <p:cNvPr id="10" name="Picture 9"/>
            <p:cNvPicPr>
              <a:picLocks noChangeAspect="1"/>
            </p:cNvPicPr>
            <p:nvPr/>
          </p:nvPicPr>
          <p:blipFill>
            <a:blip r:embed="rId4"/>
            <a:stretch>
              <a:fillRect/>
            </a:stretch>
          </p:blipFill>
          <p:spPr>
            <a:xfrm>
              <a:off x="5823083" y="1342109"/>
              <a:ext cx="2198898" cy="2931864"/>
            </a:xfrm>
            <a:prstGeom prst="rect">
              <a:avLst/>
            </a:prstGeom>
          </p:spPr>
        </p:pic>
        <p:pic>
          <p:nvPicPr>
            <p:cNvPr id="11" name="Picture 10"/>
            <p:cNvPicPr>
              <a:picLocks noChangeAspect="1"/>
            </p:cNvPicPr>
            <p:nvPr/>
          </p:nvPicPr>
          <p:blipFill>
            <a:blip r:embed="rId5"/>
            <a:stretch>
              <a:fillRect/>
            </a:stretch>
          </p:blipFill>
          <p:spPr>
            <a:xfrm>
              <a:off x="1425287" y="1342109"/>
              <a:ext cx="2198898" cy="2931864"/>
            </a:xfrm>
            <a:prstGeom prst="rect">
              <a:avLst/>
            </a:prstGeom>
          </p:spPr>
        </p:pic>
      </p:grpSp>
      <p:sp>
        <p:nvSpPr>
          <p:cNvPr id="2" name="Title 1"/>
          <p:cNvSpPr>
            <a:spLocks noGrp="1"/>
          </p:cNvSpPr>
          <p:nvPr>
            <p:ph type="title"/>
          </p:nvPr>
        </p:nvSpPr>
        <p:spPr/>
        <p:txBody>
          <a:bodyPr>
            <a:normAutofit fontScale="90000"/>
          </a:bodyPr>
          <a:lstStyle/>
          <a:p>
            <a:r>
              <a:rPr lang="en-US" dirty="0"/>
              <a:t>Interesting (non-CS) thing to know about me</a:t>
            </a:r>
          </a:p>
        </p:txBody>
      </p:sp>
      <p:pic>
        <p:nvPicPr>
          <p:cNvPr id="13" name="Content Placeholder 12"/>
          <p:cNvPicPr>
            <a:picLocks noGrp="1" noChangeAspect="1"/>
          </p:cNvPicPr>
          <p:nvPr>
            <p:ph idx="4294967295"/>
          </p:nvPr>
        </p:nvPicPr>
        <p:blipFill rotWithShape="1">
          <a:blip r:embed="rId6"/>
          <a:srcRect l="12422" r="9230"/>
          <a:stretch/>
        </p:blipFill>
        <p:spPr>
          <a:xfrm>
            <a:off x="598400" y="3994150"/>
            <a:ext cx="2587625" cy="2476500"/>
          </a:xfrm>
          <a:prstGeom prst="rect">
            <a:avLst/>
          </a:prstGeom>
        </p:spPr>
      </p:pic>
      <p:sp>
        <p:nvSpPr>
          <p:cNvPr id="5" name="TextBox 4"/>
          <p:cNvSpPr txBox="1"/>
          <p:nvPr/>
        </p:nvSpPr>
        <p:spPr>
          <a:xfrm>
            <a:off x="7360266" y="2323297"/>
            <a:ext cx="1638589" cy="1384995"/>
          </a:xfrm>
          <a:prstGeom prst="rect">
            <a:avLst/>
          </a:prstGeom>
          <a:noFill/>
        </p:spPr>
        <p:txBody>
          <a:bodyPr wrap="none" rtlCol="0">
            <a:spAutoFit/>
          </a:bodyPr>
          <a:lstStyle/>
          <a:p>
            <a:pPr algn="ctr"/>
            <a:r>
              <a:rPr lang="en-US" sz="2000" dirty="0">
                <a:solidFill>
                  <a:srgbClr val="003470"/>
                </a:solidFill>
              </a:rPr>
              <a:t>my hobby: </a:t>
            </a:r>
          </a:p>
          <a:p>
            <a:pPr algn="ctr"/>
            <a:r>
              <a:rPr lang="en-US" sz="2000" b="1" dirty="0">
                <a:solidFill>
                  <a:srgbClr val="003470"/>
                </a:solidFill>
              </a:rPr>
              <a:t>marine</a:t>
            </a:r>
          </a:p>
          <a:p>
            <a:pPr algn="ctr"/>
            <a:r>
              <a:rPr lang="en-US" sz="2000" b="1" dirty="0">
                <a:solidFill>
                  <a:srgbClr val="003470"/>
                </a:solidFill>
              </a:rPr>
              <a:t>aquaculture</a:t>
            </a:r>
          </a:p>
          <a:p>
            <a:pPr algn="ctr"/>
            <a:r>
              <a:rPr lang="en-US" sz="1200" dirty="0">
                <a:solidFill>
                  <a:srgbClr val="003470"/>
                </a:solidFill>
              </a:rPr>
              <a:t>(raising coral &amp; </a:t>
            </a:r>
          </a:p>
          <a:p>
            <a:pPr algn="ctr"/>
            <a:r>
              <a:rPr lang="en-US" sz="1200" dirty="0">
                <a:solidFill>
                  <a:srgbClr val="003470"/>
                </a:solidFill>
              </a:rPr>
              <a:t>anemones)</a:t>
            </a:r>
          </a:p>
        </p:txBody>
      </p:sp>
      <p:sp>
        <p:nvSpPr>
          <p:cNvPr id="6" name="Circular Arrow 5"/>
          <p:cNvSpPr/>
          <p:nvPr/>
        </p:nvSpPr>
        <p:spPr>
          <a:xfrm rot="15300000" flipV="1">
            <a:off x="7051199" y="1723487"/>
            <a:ext cx="1199497" cy="1205303"/>
          </a:xfrm>
          <a:prstGeom prst="circularArrow">
            <a:avLst>
              <a:gd name="adj1" fmla="val 1411"/>
              <a:gd name="adj2" fmla="val 1563058"/>
              <a:gd name="adj3" fmla="val 20880751"/>
              <a:gd name="adj4" fmla="val 15534360"/>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rotWithShape="1">
          <a:blip r:embed="rId7"/>
          <a:srcRect l="13754"/>
          <a:stretch/>
        </p:blipFill>
        <p:spPr>
          <a:xfrm>
            <a:off x="3183473" y="3996269"/>
            <a:ext cx="2845429" cy="2474401"/>
          </a:xfrm>
          <a:prstGeom prst="rect">
            <a:avLst/>
          </a:prstGeom>
        </p:spPr>
      </p:pic>
      <p:pic>
        <p:nvPicPr>
          <p:cNvPr id="18" name="Picture 17"/>
          <p:cNvPicPr>
            <a:picLocks noChangeAspect="1"/>
          </p:cNvPicPr>
          <p:nvPr/>
        </p:nvPicPr>
        <p:blipFill rotWithShape="1">
          <a:blip r:embed="rId8"/>
          <a:srcRect l="8930" r="12770"/>
          <a:stretch/>
        </p:blipFill>
        <p:spPr>
          <a:xfrm>
            <a:off x="6023717" y="3993794"/>
            <a:ext cx="2585819" cy="2476875"/>
          </a:xfrm>
          <a:prstGeom prst="rect">
            <a:avLst/>
          </a:prstGeom>
        </p:spPr>
      </p:pic>
    </p:spTree>
    <p:extLst>
      <p:ext uri="{BB962C8B-B14F-4D97-AF65-F5344CB8AC3E}">
        <p14:creationId xmlns:p14="http://schemas.microsoft.com/office/powerpoint/2010/main" val="319102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Way more interesting thing</a:t>
            </a:r>
          </a:p>
        </p:txBody>
      </p:sp>
      <p:grpSp>
        <p:nvGrpSpPr>
          <p:cNvPr id="11" name="Group 10"/>
          <p:cNvGrpSpPr/>
          <p:nvPr/>
        </p:nvGrpSpPr>
        <p:grpSpPr>
          <a:xfrm>
            <a:off x="839502" y="1140674"/>
            <a:ext cx="2085085" cy="1241702"/>
            <a:chOff x="926030" y="3767612"/>
            <a:chExt cx="2085085" cy="1241702"/>
          </a:xfrm>
        </p:grpSpPr>
        <p:sp>
          <p:nvSpPr>
            <p:cNvPr id="5" name="TextBox 4"/>
            <p:cNvSpPr txBox="1"/>
            <p:nvPr/>
          </p:nvSpPr>
          <p:spPr>
            <a:xfrm>
              <a:off x="926030" y="3767612"/>
              <a:ext cx="1186543" cy="738664"/>
            </a:xfrm>
            <a:prstGeom prst="rect">
              <a:avLst/>
            </a:prstGeom>
            <a:noFill/>
          </p:spPr>
          <p:txBody>
            <a:bodyPr wrap="none" rtlCol="0">
              <a:spAutoFit/>
            </a:bodyPr>
            <a:lstStyle/>
            <a:p>
              <a:pPr algn="ctr"/>
              <a:r>
                <a:rPr lang="en-US" sz="2800" dirty="0">
                  <a:solidFill>
                    <a:srgbClr val="003470"/>
                  </a:solidFill>
                </a:rPr>
                <a:t>Logan</a:t>
              </a:r>
            </a:p>
            <a:p>
              <a:pPr algn="ctr"/>
              <a:r>
                <a:rPr lang="en-US" sz="1400" dirty="0">
                  <a:solidFill>
                    <a:srgbClr val="003470"/>
                  </a:solidFill>
                </a:rPr>
                <a:t>(3 years old)</a:t>
              </a:r>
              <a:endParaRPr lang="en-US" sz="2800" dirty="0">
                <a:solidFill>
                  <a:srgbClr val="003470"/>
                </a:solidFill>
              </a:endParaRPr>
            </a:p>
          </p:txBody>
        </p:sp>
        <p:sp>
          <p:nvSpPr>
            <p:cNvPr id="7" name="Circular Arrow 6"/>
            <p:cNvSpPr/>
            <p:nvPr/>
          </p:nvSpPr>
          <p:spPr>
            <a:xfrm rot="21384425">
              <a:off x="1811618" y="3804011"/>
              <a:ext cx="1199497" cy="1205303"/>
            </a:xfrm>
            <a:prstGeom prst="circularArrow">
              <a:avLst>
                <a:gd name="adj1" fmla="val 1411"/>
                <a:gd name="adj2" fmla="val 1563058"/>
                <a:gd name="adj3" fmla="val 20880751"/>
                <a:gd name="adj4" fmla="val 14514231"/>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 name="Group 11"/>
          <p:cNvGrpSpPr/>
          <p:nvPr/>
        </p:nvGrpSpPr>
        <p:grpSpPr>
          <a:xfrm>
            <a:off x="6472971" y="723900"/>
            <a:ext cx="2551371" cy="1796946"/>
            <a:chOff x="6450393" y="2490085"/>
            <a:chExt cx="2551371" cy="1796946"/>
          </a:xfrm>
        </p:grpSpPr>
        <p:sp>
          <p:nvSpPr>
            <p:cNvPr id="6" name="Circular Arrow 5"/>
            <p:cNvSpPr/>
            <p:nvPr/>
          </p:nvSpPr>
          <p:spPr>
            <a:xfrm rot="3499558">
              <a:off x="7660977" y="3084631"/>
              <a:ext cx="1199497" cy="1205303"/>
            </a:xfrm>
            <a:prstGeom prst="circularArrow">
              <a:avLst>
                <a:gd name="adj1" fmla="val 1411"/>
                <a:gd name="adj2" fmla="val 1563058"/>
                <a:gd name="adj3" fmla="val 20880751"/>
                <a:gd name="adj4" fmla="val 1509753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6450393" y="2490085"/>
              <a:ext cx="2551371" cy="954107"/>
            </a:xfrm>
            <a:prstGeom prst="rect">
              <a:avLst/>
            </a:prstGeom>
            <a:noFill/>
          </p:spPr>
          <p:txBody>
            <a:bodyPr wrap="square" rtlCol="0">
              <a:spAutoFit/>
            </a:bodyPr>
            <a:lstStyle/>
            <a:p>
              <a:pPr algn="ctr"/>
              <a:r>
                <a:rPr lang="en-US" sz="1400" dirty="0">
                  <a:solidFill>
                    <a:srgbClr val="003470"/>
                  </a:solidFill>
                </a:rPr>
                <a:t>“</a:t>
              </a:r>
              <a:r>
                <a:rPr lang="mr-IN" sz="1400" dirty="0">
                  <a:solidFill>
                    <a:srgbClr val="003470"/>
                  </a:solidFill>
                </a:rPr>
                <a:t>…</a:t>
              </a:r>
              <a:r>
                <a:rPr lang="en-US" sz="1400" dirty="0">
                  <a:solidFill>
                    <a:srgbClr val="003470"/>
                  </a:solidFill>
                </a:rPr>
                <a:t>I’ll probably come to visit later this semester,</a:t>
              </a:r>
            </a:p>
            <a:p>
              <a:pPr algn="ctr"/>
              <a:r>
                <a:rPr lang="en-US" sz="1400" dirty="0">
                  <a:solidFill>
                    <a:srgbClr val="003470"/>
                  </a:solidFill>
                </a:rPr>
                <a:t>I have lots of thoughts about </a:t>
              </a:r>
              <a:r>
                <a:rPr lang="en-US" sz="1400" b="1" dirty="0">
                  <a:solidFill>
                    <a:srgbClr val="003470"/>
                  </a:solidFill>
                </a:rPr>
                <a:t>computer science</a:t>
              </a:r>
              <a:r>
                <a:rPr lang="en-US" sz="1400" dirty="0">
                  <a:solidFill>
                    <a:srgbClr val="003470"/>
                  </a:solidFill>
                </a:rPr>
                <a:t>!”</a:t>
              </a:r>
            </a:p>
          </p:txBody>
        </p:sp>
      </p:grpSp>
      <p:grpSp>
        <p:nvGrpSpPr>
          <p:cNvPr id="4" name="Group 3">
            <a:extLst>
              <a:ext uri="{FF2B5EF4-FFF2-40B4-BE49-F238E27FC236}">
                <a16:creationId xmlns:a16="http://schemas.microsoft.com/office/drawing/2014/main" id="{0380459F-1158-6A42-908C-342D4B514027}"/>
              </a:ext>
            </a:extLst>
          </p:cNvPr>
          <p:cNvGrpSpPr/>
          <p:nvPr/>
        </p:nvGrpSpPr>
        <p:grpSpPr>
          <a:xfrm>
            <a:off x="839502" y="1992348"/>
            <a:ext cx="7464996" cy="4022766"/>
            <a:chOff x="-4331409" y="228600"/>
            <a:chExt cx="12302093" cy="6629400"/>
          </a:xfrm>
        </p:grpSpPr>
        <p:pic>
          <p:nvPicPr>
            <p:cNvPr id="3" name="Picture 2">
              <a:extLst>
                <a:ext uri="{FF2B5EF4-FFF2-40B4-BE49-F238E27FC236}">
                  <a16:creationId xmlns:a16="http://schemas.microsoft.com/office/drawing/2014/main" id="{84AF584F-87D3-C64D-ABA6-23A44CDC13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722"/>
            <a:stretch/>
          </p:blipFill>
          <p:spPr bwMode="auto">
            <a:xfrm>
              <a:off x="2000250" y="228600"/>
              <a:ext cx="5970434" cy="6629400"/>
            </a:xfrm>
            <a:prstGeom prst="rect">
              <a:avLst/>
            </a:prstGeom>
            <a:noFill/>
            <a:ln>
              <a:solidFill>
                <a:srgbClr val="003470"/>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7EBE158-7EF8-3A47-BD0F-7832984D3B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57" t="3334" r="6623"/>
            <a:stretch/>
          </p:blipFill>
          <p:spPr bwMode="auto">
            <a:xfrm>
              <a:off x="-4331409" y="230187"/>
              <a:ext cx="6329548" cy="6627813"/>
            </a:xfrm>
            <a:prstGeom prst="rect">
              <a:avLst/>
            </a:prstGeom>
            <a:noFill/>
            <a:ln>
              <a:solidFill>
                <a:srgbClr val="003470"/>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8188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3B4B437-4762-2D4B-8338-2183CEEAFB8E}"/>
              </a:ext>
            </a:extLst>
          </p:cNvPr>
          <p:cNvSpPr>
            <a:spLocks noGrp="1"/>
          </p:cNvSpPr>
          <p:nvPr>
            <p:ph type="title"/>
          </p:nvPr>
        </p:nvSpPr>
        <p:spPr>
          <a:xfrm>
            <a:off x="457200" y="228600"/>
            <a:ext cx="8229600" cy="990600"/>
          </a:xfrm>
        </p:spPr>
        <p:txBody>
          <a:bodyPr>
            <a:normAutofit fontScale="90000"/>
          </a:bodyPr>
          <a:lstStyle/>
          <a:p>
            <a:r>
              <a:rPr lang="en-US" dirty="0"/>
              <a:t>What I do: </a:t>
            </a:r>
            <a:r>
              <a:rPr lang="en-US" altLang="ko-KR" dirty="0"/>
              <a:t>making data transmission a bit safer</a:t>
            </a:r>
            <a:endParaRPr lang="en-US" b="1" dirty="0"/>
          </a:p>
        </p:txBody>
      </p:sp>
      <p:pic>
        <p:nvPicPr>
          <p:cNvPr id="15" name="Picture 14">
            <a:extLst>
              <a:ext uri="{FF2B5EF4-FFF2-40B4-BE49-F238E27FC236}">
                <a16:creationId xmlns:a16="http://schemas.microsoft.com/office/drawing/2014/main" id="{405E67B1-B478-304D-A700-B4076584DFAA}"/>
              </a:ext>
            </a:extLst>
          </p:cNvPr>
          <p:cNvPicPr>
            <a:picLocks noChangeAspect="1"/>
          </p:cNvPicPr>
          <p:nvPr/>
        </p:nvPicPr>
        <p:blipFill>
          <a:blip r:embed="rId3" cstate="print">
            <a:alphaModFix amt="70000"/>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96251" y="1406086"/>
            <a:ext cx="5279367" cy="2596570"/>
          </a:xfrm>
          <a:prstGeom prst="rect">
            <a:avLst/>
          </a:prstGeom>
        </p:spPr>
      </p:pic>
      <p:pic>
        <p:nvPicPr>
          <p:cNvPr id="78" name="Picture 14" descr="I:\NU\정호형 그림\Images\Server_black.png">
            <a:extLst>
              <a:ext uri="{FF2B5EF4-FFF2-40B4-BE49-F238E27FC236}">
                <a16:creationId xmlns:a16="http://schemas.microsoft.com/office/drawing/2014/main" id="{7ABB0B91-580C-FD42-8C5D-FEEDC223D8A6}"/>
              </a:ext>
            </a:extLst>
          </p:cNvPr>
          <p:cNvPicPr>
            <a:picLocks noChangeAspect="1" noChangeArrowheads="1"/>
          </p:cNvPicPr>
          <p:nvPr/>
        </p:nvPicPr>
        <p:blipFill>
          <a:blip r:embed="rId5" cstate="print"/>
          <a:srcRect/>
          <a:stretch>
            <a:fillRect/>
          </a:stretch>
        </p:blipFill>
        <p:spPr bwMode="auto">
          <a:xfrm>
            <a:off x="734722" y="1266814"/>
            <a:ext cx="511587" cy="485618"/>
          </a:xfrm>
          <a:prstGeom prst="rect">
            <a:avLst/>
          </a:prstGeom>
          <a:noFill/>
        </p:spPr>
      </p:pic>
      <p:pic>
        <p:nvPicPr>
          <p:cNvPr id="79" name="Picture 6" descr="I:\NU\정호형 그림\Images\Cyber_War.png">
            <a:extLst>
              <a:ext uri="{FF2B5EF4-FFF2-40B4-BE49-F238E27FC236}">
                <a16:creationId xmlns:a16="http://schemas.microsoft.com/office/drawing/2014/main" id="{2F28328C-A5E3-6C43-88B4-A0325DE1CD42}"/>
              </a:ext>
            </a:extLst>
          </p:cNvPr>
          <p:cNvPicPr>
            <a:picLocks noChangeAspect="1" noChangeArrowheads="1"/>
          </p:cNvPicPr>
          <p:nvPr/>
        </p:nvPicPr>
        <p:blipFill>
          <a:blip r:embed="rId6" cstate="print"/>
          <a:srcRect/>
          <a:stretch>
            <a:fillRect/>
          </a:stretch>
        </p:blipFill>
        <p:spPr bwMode="auto">
          <a:xfrm>
            <a:off x="5428531" y="4511382"/>
            <a:ext cx="3356239" cy="1708493"/>
          </a:xfrm>
          <a:prstGeom prst="rect">
            <a:avLst/>
          </a:prstGeom>
          <a:noFill/>
        </p:spPr>
      </p:pic>
      <p:pic>
        <p:nvPicPr>
          <p:cNvPr id="81" name="Picture 14" descr="I:\NU\정호형 그림\Images\Server_black.png">
            <a:extLst>
              <a:ext uri="{FF2B5EF4-FFF2-40B4-BE49-F238E27FC236}">
                <a16:creationId xmlns:a16="http://schemas.microsoft.com/office/drawing/2014/main" id="{DC3C7DFA-0C8E-0B40-883F-7F665FEA07C1}"/>
              </a:ext>
            </a:extLst>
          </p:cNvPr>
          <p:cNvPicPr>
            <a:picLocks noChangeAspect="1" noChangeArrowheads="1"/>
          </p:cNvPicPr>
          <p:nvPr/>
        </p:nvPicPr>
        <p:blipFill>
          <a:blip r:embed="rId5" cstate="print"/>
          <a:srcRect/>
          <a:stretch>
            <a:fillRect/>
          </a:stretch>
        </p:blipFill>
        <p:spPr bwMode="auto">
          <a:xfrm>
            <a:off x="1809386" y="2972801"/>
            <a:ext cx="511587" cy="485618"/>
          </a:xfrm>
          <a:prstGeom prst="rect">
            <a:avLst/>
          </a:prstGeom>
          <a:noFill/>
        </p:spPr>
      </p:pic>
      <p:pic>
        <p:nvPicPr>
          <p:cNvPr id="82" name="Picture 14" descr="I:\NU\정호형 그림\Images\Server_black.png">
            <a:extLst>
              <a:ext uri="{FF2B5EF4-FFF2-40B4-BE49-F238E27FC236}">
                <a16:creationId xmlns:a16="http://schemas.microsoft.com/office/drawing/2014/main" id="{4BE6B21E-290E-ED4F-91B0-04793B741FC5}"/>
              </a:ext>
            </a:extLst>
          </p:cNvPr>
          <p:cNvPicPr>
            <a:picLocks noChangeAspect="1" noChangeArrowheads="1"/>
          </p:cNvPicPr>
          <p:nvPr/>
        </p:nvPicPr>
        <p:blipFill>
          <a:blip r:embed="rId5" cstate="print"/>
          <a:srcRect/>
          <a:stretch>
            <a:fillRect/>
          </a:stretch>
        </p:blipFill>
        <p:spPr bwMode="auto">
          <a:xfrm>
            <a:off x="3232551" y="2553321"/>
            <a:ext cx="511587" cy="485618"/>
          </a:xfrm>
          <a:prstGeom prst="rect">
            <a:avLst/>
          </a:prstGeom>
          <a:noFill/>
        </p:spPr>
      </p:pic>
      <p:pic>
        <p:nvPicPr>
          <p:cNvPr id="83" name="Picture 14" descr="I:\NU\정호형 그림\Images\Server_black.png">
            <a:extLst>
              <a:ext uri="{FF2B5EF4-FFF2-40B4-BE49-F238E27FC236}">
                <a16:creationId xmlns:a16="http://schemas.microsoft.com/office/drawing/2014/main" id="{0C40B8B1-C280-5542-9B8B-D920566BDF58}"/>
              </a:ext>
            </a:extLst>
          </p:cNvPr>
          <p:cNvPicPr>
            <a:picLocks noChangeAspect="1" noChangeArrowheads="1"/>
          </p:cNvPicPr>
          <p:nvPr/>
        </p:nvPicPr>
        <p:blipFill>
          <a:blip r:embed="rId5" cstate="print"/>
          <a:srcRect/>
          <a:stretch>
            <a:fillRect/>
          </a:stretch>
        </p:blipFill>
        <p:spPr bwMode="auto">
          <a:xfrm>
            <a:off x="3447938" y="1647842"/>
            <a:ext cx="511587" cy="485618"/>
          </a:xfrm>
          <a:prstGeom prst="rect">
            <a:avLst/>
          </a:prstGeom>
          <a:noFill/>
        </p:spPr>
      </p:pic>
      <p:pic>
        <p:nvPicPr>
          <p:cNvPr id="84" name="Picture 14" descr="I:\NU\정호형 그림\Images\Server_black.png">
            <a:extLst>
              <a:ext uri="{FF2B5EF4-FFF2-40B4-BE49-F238E27FC236}">
                <a16:creationId xmlns:a16="http://schemas.microsoft.com/office/drawing/2014/main" id="{3E375D56-01A6-804A-9458-803B9670775B}"/>
              </a:ext>
            </a:extLst>
          </p:cNvPr>
          <p:cNvPicPr>
            <a:picLocks noChangeAspect="1" noChangeArrowheads="1"/>
          </p:cNvPicPr>
          <p:nvPr/>
        </p:nvPicPr>
        <p:blipFill>
          <a:blip r:embed="rId5" cstate="print"/>
          <a:srcRect/>
          <a:stretch>
            <a:fillRect/>
          </a:stretch>
        </p:blipFill>
        <p:spPr bwMode="auto">
          <a:xfrm>
            <a:off x="4540497" y="2025038"/>
            <a:ext cx="511587" cy="485618"/>
          </a:xfrm>
          <a:prstGeom prst="rect">
            <a:avLst/>
          </a:prstGeom>
          <a:noFill/>
        </p:spPr>
      </p:pic>
      <p:pic>
        <p:nvPicPr>
          <p:cNvPr id="85" name="Picture 14" descr="I:\NU\정호형 그림\Images\Server_black.png">
            <a:extLst>
              <a:ext uri="{FF2B5EF4-FFF2-40B4-BE49-F238E27FC236}">
                <a16:creationId xmlns:a16="http://schemas.microsoft.com/office/drawing/2014/main" id="{D4390354-E6A8-7542-A19F-30FEEBEC35C0}"/>
              </a:ext>
            </a:extLst>
          </p:cNvPr>
          <p:cNvPicPr>
            <a:picLocks noChangeAspect="1" noChangeArrowheads="1"/>
          </p:cNvPicPr>
          <p:nvPr/>
        </p:nvPicPr>
        <p:blipFill>
          <a:blip r:embed="rId5" cstate="print"/>
          <a:srcRect/>
          <a:stretch>
            <a:fillRect/>
          </a:stretch>
        </p:blipFill>
        <p:spPr bwMode="auto">
          <a:xfrm>
            <a:off x="4449718" y="3133092"/>
            <a:ext cx="511587" cy="485618"/>
          </a:xfrm>
          <a:prstGeom prst="rect">
            <a:avLst/>
          </a:prstGeom>
          <a:noFill/>
        </p:spPr>
      </p:pic>
      <p:grpSp>
        <p:nvGrpSpPr>
          <p:cNvPr id="105" name="Group 104">
            <a:extLst>
              <a:ext uri="{FF2B5EF4-FFF2-40B4-BE49-F238E27FC236}">
                <a16:creationId xmlns:a16="http://schemas.microsoft.com/office/drawing/2014/main" id="{B83068AC-B689-934B-A1A1-EBED33C766E4}"/>
              </a:ext>
            </a:extLst>
          </p:cNvPr>
          <p:cNvGrpSpPr/>
          <p:nvPr/>
        </p:nvGrpSpPr>
        <p:grpSpPr>
          <a:xfrm>
            <a:off x="1268083" y="1509623"/>
            <a:ext cx="5546785" cy="1955931"/>
            <a:chOff x="1268083" y="1492371"/>
            <a:chExt cx="5546785" cy="1955931"/>
          </a:xfrm>
        </p:grpSpPr>
        <p:sp>
          <p:nvSpPr>
            <p:cNvPr id="14" name="Freeform 13">
              <a:extLst>
                <a:ext uri="{FF2B5EF4-FFF2-40B4-BE49-F238E27FC236}">
                  <a16:creationId xmlns:a16="http://schemas.microsoft.com/office/drawing/2014/main" id="{C705E06A-82C8-564C-8E76-DF180F5947F6}"/>
                </a:ext>
              </a:extLst>
            </p:cNvPr>
            <p:cNvSpPr/>
            <p:nvPr/>
          </p:nvSpPr>
          <p:spPr>
            <a:xfrm>
              <a:off x="1268083" y="1492371"/>
              <a:ext cx="5538159" cy="663599"/>
            </a:xfrm>
            <a:custGeom>
              <a:avLst/>
              <a:gdLst>
                <a:gd name="connsiteX0" fmla="*/ 0 w 5538159"/>
                <a:gd name="connsiteY0" fmla="*/ 0 h 663599"/>
                <a:gd name="connsiteX1" fmla="*/ 3881887 w 5538159"/>
                <a:gd name="connsiteY1" fmla="*/ 43132 h 663599"/>
                <a:gd name="connsiteX2" fmla="*/ 4934309 w 5538159"/>
                <a:gd name="connsiteY2" fmla="*/ 577970 h 663599"/>
                <a:gd name="connsiteX3" fmla="*/ 5538159 w 5538159"/>
                <a:gd name="connsiteY3" fmla="*/ 655608 h 663599"/>
              </a:gdLst>
              <a:ahLst/>
              <a:cxnLst>
                <a:cxn ang="0">
                  <a:pos x="connsiteX0" y="connsiteY0"/>
                </a:cxn>
                <a:cxn ang="0">
                  <a:pos x="connsiteX1" y="connsiteY1"/>
                </a:cxn>
                <a:cxn ang="0">
                  <a:pos x="connsiteX2" y="connsiteY2"/>
                </a:cxn>
                <a:cxn ang="0">
                  <a:pos x="connsiteX3" y="connsiteY3"/>
                </a:cxn>
              </a:cxnLst>
              <a:rect l="l" t="t" r="r" b="b"/>
              <a:pathLst>
                <a:path w="5538159" h="663599">
                  <a:moveTo>
                    <a:pt x="0" y="0"/>
                  </a:moveTo>
                  <a:lnTo>
                    <a:pt x="3881887" y="43132"/>
                  </a:lnTo>
                  <a:cubicBezTo>
                    <a:pt x="4704272" y="139460"/>
                    <a:pt x="4658264" y="475891"/>
                    <a:pt x="4934309" y="577970"/>
                  </a:cubicBezTo>
                  <a:cubicBezTo>
                    <a:pt x="5210354" y="680049"/>
                    <a:pt x="5374256" y="667828"/>
                    <a:pt x="5538159" y="655608"/>
                  </a:cubicBezTo>
                </a:path>
              </a:pathLst>
            </a:custGeom>
            <a:noFill/>
            <a:ln w="57150">
              <a:solidFill>
                <a:schemeClr val="accent6">
                  <a:lumMod val="60000"/>
                  <a:lumOff val="4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F6129D12-63D9-E04B-B52C-ECF491DBC74E}"/>
                </a:ext>
              </a:extLst>
            </p:cNvPr>
            <p:cNvSpPr/>
            <p:nvPr/>
          </p:nvSpPr>
          <p:spPr>
            <a:xfrm>
              <a:off x="3959525" y="1712758"/>
              <a:ext cx="2777705" cy="443848"/>
            </a:xfrm>
            <a:custGeom>
              <a:avLst/>
              <a:gdLst>
                <a:gd name="connsiteX0" fmla="*/ 0 w 2777705"/>
                <a:gd name="connsiteY0" fmla="*/ 3901 h 443848"/>
                <a:gd name="connsiteX1" fmla="*/ 1095554 w 2777705"/>
                <a:gd name="connsiteY1" fmla="*/ 55660 h 443848"/>
                <a:gd name="connsiteX2" fmla="*/ 1699403 w 2777705"/>
                <a:gd name="connsiteY2" fmla="*/ 392090 h 443848"/>
                <a:gd name="connsiteX3" fmla="*/ 2777705 w 2777705"/>
                <a:gd name="connsiteY3" fmla="*/ 443848 h 443848"/>
              </a:gdLst>
              <a:ahLst/>
              <a:cxnLst>
                <a:cxn ang="0">
                  <a:pos x="connsiteX0" y="connsiteY0"/>
                </a:cxn>
                <a:cxn ang="0">
                  <a:pos x="connsiteX1" y="connsiteY1"/>
                </a:cxn>
                <a:cxn ang="0">
                  <a:pos x="connsiteX2" y="connsiteY2"/>
                </a:cxn>
                <a:cxn ang="0">
                  <a:pos x="connsiteX3" y="connsiteY3"/>
                </a:cxn>
              </a:cxnLst>
              <a:rect l="l" t="t" r="r" b="b"/>
              <a:pathLst>
                <a:path w="2777705" h="443848">
                  <a:moveTo>
                    <a:pt x="0" y="3901"/>
                  </a:moveTo>
                  <a:cubicBezTo>
                    <a:pt x="406160" y="-2569"/>
                    <a:pt x="812320" y="-9038"/>
                    <a:pt x="1095554" y="55660"/>
                  </a:cubicBezTo>
                  <a:cubicBezTo>
                    <a:pt x="1378788" y="120358"/>
                    <a:pt x="1419045" y="327392"/>
                    <a:pt x="1699403" y="392090"/>
                  </a:cubicBezTo>
                  <a:cubicBezTo>
                    <a:pt x="1979761" y="456788"/>
                    <a:pt x="2585048" y="435222"/>
                    <a:pt x="2777705" y="443848"/>
                  </a:cubicBezTo>
                </a:path>
              </a:pathLst>
            </a:cu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E0363EBE-3DB5-B446-9BE9-FA3EFF4E61B1}"/>
                </a:ext>
              </a:extLst>
            </p:cNvPr>
            <p:cNvSpPr/>
            <p:nvPr/>
          </p:nvSpPr>
          <p:spPr>
            <a:xfrm>
              <a:off x="2372264" y="2566317"/>
              <a:ext cx="4442604" cy="729894"/>
            </a:xfrm>
            <a:custGeom>
              <a:avLst/>
              <a:gdLst>
                <a:gd name="connsiteX0" fmla="*/ 0 w 4442604"/>
                <a:gd name="connsiteY0" fmla="*/ 728974 h 729894"/>
                <a:gd name="connsiteX1" fmla="*/ 1785668 w 4442604"/>
                <a:gd name="connsiteY1" fmla="*/ 625457 h 729894"/>
                <a:gd name="connsiteX2" fmla="*/ 2432649 w 4442604"/>
                <a:gd name="connsiteY2" fmla="*/ 73366 h 729894"/>
                <a:gd name="connsiteX3" fmla="*/ 4442604 w 4442604"/>
                <a:gd name="connsiteY3" fmla="*/ 21608 h 729894"/>
              </a:gdLst>
              <a:ahLst/>
              <a:cxnLst>
                <a:cxn ang="0">
                  <a:pos x="connsiteX0" y="connsiteY0"/>
                </a:cxn>
                <a:cxn ang="0">
                  <a:pos x="connsiteX1" y="connsiteY1"/>
                </a:cxn>
                <a:cxn ang="0">
                  <a:pos x="connsiteX2" y="connsiteY2"/>
                </a:cxn>
                <a:cxn ang="0">
                  <a:pos x="connsiteX3" y="connsiteY3"/>
                </a:cxn>
              </a:cxnLst>
              <a:rect l="l" t="t" r="r" b="b"/>
              <a:pathLst>
                <a:path w="4442604" h="729894">
                  <a:moveTo>
                    <a:pt x="0" y="728974"/>
                  </a:moveTo>
                  <a:cubicBezTo>
                    <a:pt x="690113" y="731849"/>
                    <a:pt x="1380227" y="734725"/>
                    <a:pt x="1785668" y="625457"/>
                  </a:cubicBezTo>
                  <a:cubicBezTo>
                    <a:pt x="2191110" y="516189"/>
                    <a:pt x="1989826" y="174007"/>
                    <a:pt x="2432649" y="73366"/>
                  </a:cubicBezTo>
                  <a:cubicBezTo>
                    <a:pt x="2875472" y="-27275"/>
                    <a:pt x="3659038" y="-2834"/>
                    <a:pt x="4442604" y="21608"/>
                  </a:cubicBezTo>
                </a:path>
              </a:pathLst>
            </a:custGeom>
            <a:noFill/>
            <a:ln w="57150">
              <a:solidFill>
                <a:schemeClr val="accent6">
                  <a:lumMod val="60000"/>
                  <a:lumOff val="4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a:extLst>
                <a:ext uri="{FF2B5EF4-FFF2-40B4-BE49-F238E27FC236}">
                  <a16:creationId xmlns:a16="http://schemas.microsoft.com/office/drawing/2014/main" id="{82EB19F7-5216-CC48-92B2-A1115CDAA0F0}"/>
                </a:ext>
              </a:extLst>
            </p:cNvPr>
            <p:cNvSpPr/>
            <p:nvPr/>
          </p:nvSpPr>
          <p:spPr>
            <a:xfrm>
              <a:off x="3786996" y="2579299"/>
              <a:ext cx="1345721" cy="293298"/>
            </a:xfrm>
            <a:custGeom>
              <a:avLst/>
              <a:gdLst>
                <a:gd name="connsiteX0" fmla="*/ 0 w 1345721"/>
                <a:gd name="connsiteY0" fmla="*/ 293298 h 293298"/>
                <a:gd name="connsiteX1" fmla="*/ 483079 w 1345721"/>
                <a:gd name="connsiteY1" fmla="*/ 172528 h 293298"/>
                <a:gd name="connsiteX2" fmla="*/ 646981 w 1345721"/>
                <a:gd name="connsiteY2" fmla="*/ 34505 h 293298"/>
                <a:gd name="connsiteX3" fmla="*/ 1345721 w 1345721"/>
                <a:gd name="connsiteY3" fmla="*/ 0 h 293298"/>
              </a:gdLst>
              <a:ahLst/>
              <a:cxnLst>
                <a:cxn ang="0">
                  <a:pos x="connsiteX0" y="connsiteY0"/>
                </a:cxn>
                <a:cxn ang="0">
                  <a:pos x="connsiteX1" y="connsiteY1"/>
                </a:cxn>
                <a:cxn ang="0">
                  <a:pos x="connsiteX2" y="connsiteY2"/>
                </a:cxn>
                <a:cxn ang="0">
                  <a:pos x="connsiteX3" y="connsiteY3"/>
                </a:cxn>
              </a:cxnLst>
              <a:rect l="l" t="t" r="r" b="b"/>
              <a:pathLst>
                <a:path w="1345721" h="293298">
                  <a:moveTo>
                    <a:pt x="0" y="293298"/>
                  </a:moveTo>
                  <a:cubicBezTo>
                    <a:pt x="187624" y="254479"/>
                    <a:pt x="375249" y="215660"/>
                    <a:pt x="483079" y="172528"/>
                  </a:cubicBezTo>
                  <a:cubicBezTo>
                    <a:pt x="590909" y="129396"/>
                    <a:pt x="503208" y="63260"/>
                    <a:pt x="646981" y="34505"/>
                  </a:cubicBezTo>
                  <a:cubicBezTo>
                    <a:pt x="790754" y="5750"/>
                    <a:pt x="1258019" y="37381"/>
                    <a:pt x="1345721" y="0"/>
                  </a:cubicBezTo>
                </a:path>
              </a:pathLst>
            </a:cu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a16="http://schemas.microsoft.com/office/drawing/2014/main" id="{AC72D036-E278-E542-99D5-27D0F1514DB9}"/>
                </a:ext>
              </a:extLst>
            </p:cNvPr>
            <p:cNvSpPr/>
            <p:nvPr/>
          </p:nvSpPr>
          <p:spPr>
            <a:xfrm>
              <a:off x="4967836" y="2578645"/>
              <a:ext cx="1785668" cy="869657"/>
            </a:xfrm>
            <a:custGeom>
              <a:avLst/>
              <a:gdLst>
                <a:gd name="connsiteX0" fmla="*/ 0 w 1785668"/>
                <a:gd name="connsiteY0" fmla="*/ 865842 h 869657"/>
                <a:gd name="connsiteX1" fmla="*/ 560717 w 1785668"/>
                <a:gd name="connsiteY1" fmla="*/ 753698 h 869657"/>
                <a:gd name="connsiteX2" fmla="*/ 974784 w 1785668"/>
                <a:gd name="connsiteY2" fmla="*/ 98091 h 869657"/>
                <a:gd name="connsiteX3" fmla="*/ 1785668 w 1785668"/>
                <a:gd name="connsiteY3" fmla="*/ 3200 h 869657"/>
              </a:gdLst>
              <a:ahLst/>
              <a:cxnLst>
                <a:cxn ang="0">
                  <a:pos x="connsiteX0" y="connsiteY0"/>
                </a:cxn>
                <a:cxn ang="0">
                  <a:pos x="connsiteX1" y="connsiteY1"/>
                </a:cxn>
                <a:cxn ang="0">
                  <a:pos x="connsiteX2" y="connsiteY2"/>
                </a:cxn>
                <a:cxn ang="0">
                  <a:pos x="connsiteX3" y="connsiteY3"/>
                </a:cxn>
              </a:cxnLst>
              <a:rect l="l" t="t" r="r" b="b"/>
              <a:pathLst>
                <a:path w="1785668" h="869657">
                  <a:moveTo>
                    <a:pt x="0" y="865842"/>
                  </a:moveTo>
                  <a:cubicBezTo>
                    <a:pt x="199126" y="873749"/>
                    <a:pt x="398253" y="881657"/>
                    <a:pt x="560717" y="753698"/>
                  </a:cubicBezTo>
                  <a:cubicBezTo>
                    <a:pt x="723181" y="625739"/>
                    <a:pt x="770626" y="223174"/>
                    <a:pt x="974784" y="98091"/>
                  </a:cubicBezTo>
                  <a:cubicBezTo>
                    <a:pt x="1178943" y="-26992"/>
                    <a:pt x="1785668" y="3200"/>
                    <a:pt x="1785668" y="3200"/>
                  </a:cubicBezTo>
                </a:path>
              </a:pathLst>
            </a:cu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95">
              <a:extLst>
                <a:ext uri="{FF2B5EF4-FFF2-40B4-BE49-F238E27FC236}">
                  <a16:creationId xmlns:a16="http://schemas.microsoft.com/office/drawing/2014/main" id="{0F3DA2C8-66F7-0E45-BB35-2FE020F23709}"/>
                </a:ext>
              </a:extLst>
            </p:cNvPr>
            <p:cNvSpPr/>
            <p:nvPr/>
          </p:nvSpPr>
          <p:spPr>
            <a:xfrm>
              <a:off x="5089583" y="2157127"/>
              <a:ext cx="1621766" cy="197883"/>
            </a:xfrm>
            <a:custGeom>
              <a:avLst/>
              <a:gdLst>
                <a:gd name="connsiteX0" fmla="*/ 0 w 1621766"/>
                <a:gd name="connsiteY0" fmla="*/ 197883 h 197883"/>
                <a:gd name="connsiteX1" fmla="*/ 603849 w 1621766"/>
                <a:gd name="connsiteY1" fmla="*/ 137499 h 197883"/>
                <a:gd name="connsiteX2" fmla="*/ 603849 w 1621766"/>
                <a:gd name="connsiteY2" fmla="*/ 137499 h 197883"/>
                <a:gd name="connsiteX3" fmla="*/ 948906 w 1621766"/>
                <a:gd name="connsiteY3" fmla="*/ 8102 h 197883"/>
                <a:gd name="connsiteX4" fmla="*/ 1621766 w 1621766"/>
                <a:gd name="connsiteY4" fmla="*/ 16729 h 197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766" h="197883">
                  <a:moveTo>
                    <a:pt x="0" y="197883"/>
                  </a:moveTo>
                  <a:lnTo>
                    <a:pt x="603849" y="137499"/>
                  </a:lnTo>
                  <a:lnTo>
                    <a:pt x="603849" y="137499"/>
                  </a:lnTo>
                  <a:cubicBezTo>
                    <a:pt x="661359" y="115933"/>
                    <a:pt x="779253" y="28230"/>
                    <a:pt x="948906" y="8102"/>
                  </a:cubicBezTo>
                  <a:cubicBezTo>
                    <a:pt x="1118559" y="-12026"/>
                    <a:pt x="1492370" y="10978"/>
                    <a:pt x="1621766" y="16729"/>
                  </a:cubicBezTo>
                </a:path>
              </a:pathLst>
            </a:cu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Up-Down Arrow 96">
            <a:extLst>
              <a:ext uri="{FF2B5EF4-FFF2-40B4-BE49-F238E27FC236}">
                <a16:creationId xmlns:a16="http://schemas.microsoft.com/office/drawing/2014/main" id="{B7A66458-5307-4743-8565-506EE3CE0835}"/>
              </a:ext>
            </a:extLst>
          </p:cNvPr>
          <p:cNvSpPr/>
          <p:nvPr/>
        </p:nvSpPr>
        <p:spPr>
          <a:xfrm>
            <a:off x="7334614" y="3315278"/>
            <a:ext cx="642588" cy="99450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B0B40D2B-8344-8D40-8A5D-CE021DA36EA7}"/>
              </a:ext>
            </a:extLst>
          </p:cNvPr>
          <p:cNvSpPr txBox="1"/>
          <p:nvPr/>
        </p:nvSpPr>
        <p:spPr>
          <a:xfrm>
            <a:off x="6421293" y="5890967"/>
            <a:ext cx="1261885" cy="369332"/>
          </a:xfrm>
          <a:prstGeom prst="rect">
            <a:avLst/>
          </a:prstGeom>
          <a:noFill/>
        </p:spPr>
        <p:txBody>
          <a:bodyPr wrap="none" rtlCol="0">
            <a:spAutoFit/>
          </a:bodyPr>
          <a:lstStyle/>
          <a:p>
            <a:pPr algn="ctr"/>
            <a:r>
              <a:rPr lang="en-US" dirty="0">
                <a:solidFill>
                  <a:srgbClr val="003470"/>
                </a:solidFill>
              </a:rPr>
              <a:t>Monitoring</a:t>
            </a:r>
          </a:p>
        </p:txBody>
      </p:sp>
      <p:grpSp>
        <p:nvGrpSpPr>
          <p:cNvPr id="107" name="Group 106">
            <a:extLst>
              <a:ext uri="{FF2B5EF4-FFF2-40B4-BE49-F238E27FC236}">
                <a16:creationId xmlns:a16="http://schemas.microsoft.com/office/drawing/2014/main" id="{B27C64BA-501E-6947-BEC9-D8A558CE3DEB}"/>
              </a:ext>
            </a:extLst>
          </p:cNvPr>
          <p:cNvGrpSpPr/>
          <p:nvPr/>
        </p:nvGrpSpPr>
        <p:grpSpPr>
          <a:xfrm>
            <a:off x="6723929" y="1354963"/>
            <a:ext cx="1741704" cy="1891740"/>
            <a:chOff x="6723929" y="1337711"/>
            <a:chExt cx="1741704" cy="1891740"/>
          </a:xfrm>
        </p:grpSpPr>
        <p:pic>
          <p:nvPicPr>
            <p:cNvPr id="7" name="Graphic 6" descr="Database">
              <a:extLst>
                <a:ext uri="{FF2B5EF4-FFF2-40B4-BE49-F238E27FC236}">
                  <a16:creationId xmlns:a16="http://schemas.microsoft.com/office/drawing/2014/main" id="{AE337CD6-E3C7-584D-BE4B-68414B4F9C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7581" y="1674859"/>
              <a:ext cx="914400" cy="914400"/>
            </a:xfrm>
            <a:prstGeom prst="rect">
              <a:avLst/>
            </a:prstGeom>
          </p:spPr>
        </p:pic>
        <p:pic>
          <p:nvPicPr>
            <p:cNvPr id="9" name="Graphic 8" descr="Database">
              <a:extLst>
                <a:ext uri="{FF2B5EF4-FFF2-40B4-BE49-F238E27FC236}">
                  <a16:creationId xmlns:a16="http://schemas.microsoft.com/office/drawing/2014/main" id="{738A1EF6-1D24-9E41-AB8A-497C637AC0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23929" y="1934872"/>
              <a:ext cx="914400" cy="914400"/>
            </a:xfrm>
            <a:prstGeom prst="rect">
              <a:avLst/>
            </a:prstGeom>
          </p:spPr>
        </p:pic>
        <p:pic>
          <p:nvPicPr>
            <p:cNvPr id="88" name="Graphic 87" descr="Database">
              <a:extLst>
                <a:ext uri="{FF2B5EF4-FFF2-40B4-BE49-F238E27FC236}">
                  <a16:creationId xmlns:a16="http://schemas.microsoft.com/office/drawing/2014/main" id="{CE9CE17A-F812-1247-B1FC-9B0B9BCD4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51233" y="1987685"/>
              <a:ext cx="914400" cy="914400"/>
            </a:xfrm>
            <a:prstGeom prst="rect">
              <a:avLst/>
            </a:prstGeom>
          </p:spPr>
        </p:pic>
        <p:pic>
          <p:nvPicPr>
            <p:cNvPr id="89" name="Graphic 88" descr="Database">
              <a:extLst>
                <a:ext uri="{FF2B5EF4-FFF2-40B4-BE49-F238E27FC236}">
                  <a16:creationId xmlns:a16="http://schemas.microsoft.com/office/drawing/2014/main" id="{241A5CE6-D964-6940-8EF6-80303169E8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033" y="2315051"/>
              <a:ext cx="914400" cy="914400"/>
            </a:xfrm>
            <a:prstGeom prst="rect">
              <a:avLst/>
            </a:prstGeom>
          </p:spPr>
        </p:pic>
        <p:sp>
          <p:nvSpPr>
            <p:cNvPr id="99" name="TextBox 98">
              <a:extLst>
                <a:ext uri="{FF2B5EF4-FFF2-40B4-BE49-F238E27FC236}">
                  <a16:creationId xmlns:a16="http://schemas.microsoft.com/office/drawing/2014/main" id="{2BE1F2C2-6899-2140-8A09-FCB387364C96}"/>
                </a:ext>
              </a:extLst>
            </p:cNvPr>
            <p:cNvSpPr txBox="1"/>
            <p:nvPr/>
          </p:nvSpPr>
          <p:spPr>
            <a:xfrm>
              <a:off x="7106651" y="1337711"/>
              <a:ext cx="992580" cy="369332"/>
            </a:xfrm>
            <a:prstGeom prst="rect">
              <a:avLst/>
            </a:prstGeom>
            <a:noFill/>
          </p:spPr>
          <p:txBody>
            <a:bodyPr wrap="none" rtlCol="0">
              <a:spAutoFit/>
            </a:bodyPr>
            <a:lstStyle/>
            <a:p>
              <a:pPr algn="ctr"/>
              <a:r>
                <a:rPr lang="en-US" dirty="0">
                  <a:solidFill>
                    <a:srgbClr val="003470"/>
                  </a:solidFill>
                </a:rPr>
                <a:t>Storage</a:t>
              </a:r>
            </a:p>
          </p:txBody>
        </p:sp>
      </p:grpSp>
      <p:grpSp>
        <p:nvGrpSpPr>
          <p:cNvPr id="121" name="Group 120">
            <a:extLst>
              <a:ext uri="{FF2B5EF4-FFF2-40B4-BE49-F238E27FC236}">
                <a16:creationId xmlns:a16="http://schemas.microsoft.com/office/drawing/2014/main" id="{C691C8D5-861C-1944-A9D0-02A5B5B87783}"/>
              </a:ext>
            </a:extLst>
          </p:cNvPr>
          <p:cNvGrpSpPr/>
          <p:nvPr/>
        </p:nvGrpSpPr>
        <p:grpSpPr>
          <a:xfrm>
            <a:off x="2650421" y="4616849"/>
            <a:ext cx="1547423" cy="1672593"/>
            <a:chOff x="2650421" y="4616849"/>
            <a:chExt cx="1547423" cy="1672593"/>
          </a:xfrm>
        </p:grpSpPr>
        <p:pic>
          <p:nvPicPr>
            <p:cNvPr id="112" name="Picture 4" descr="I:\NU\정호형 그림\Images\Spam_mail.png">
              <a:extLst>
                <a:ext uri="{FF2B5EF4-FFF2-40B4-BE49-F238E27FC236}">
                  <a16:creationId xmlns:a16="http://schemas.microsoft.com/office/drawing/2014/main" id="{11FF1A06-B9E3-834F-9543-621358F0A3FB}"/>
                </a:ext>
              </a:extLst>
            </p:cNvPr>
            <p:cNvPicPr>
              <a:picLocks noChangeAspect="1" noChangeArrowheads="1"/>
            </p:cNvPicPr>
            <p:nvPr/>
          </p:nvPicPr>
          <p:blipFill>
            <a:blip r:embed="rId9" cstate="print"/>
            <a:srcRect/>
            <a:stretch>
              <a:fillRect/>
            </a:stretch>
          </p:blipFill>
          <p:spPr bwMode="auto">
            <a:xfrm>
              <a:off x="2650421" y="4616849"/>
              <a:ext cx="1317328" cy="1161725"/>
            </a:xfrm>
            <a:prstGeom prst="rect">
              <a:avLst/>
            </a:prstGeom>
            <a:noFill/>
          </p:spPr>
        </p:pic>
        <p:pic>
          <p:nvPicPr>
            <p:cNvPr id="111" name="Picture 25" descr="C:\Documents and Settings\NU\My Documents\My Pictures\Microsoft Clip Organizer\j0431629.png">
              <a:extLst>
                <a:ext uri="{FF2B5EF4-FFF2-40B4-BE49-F238E27FC236}">
                  <a16:creationId xmlns:a16="http://schemas.microsoft.com/office/drawing/2014/main" id="{5C630DBC-8ADE-074D-B01D-6E098343D9CA}"/>
                </a:ext>
              </a:extLst>
            </p:cNvPr>
            <p:cNvPicPr>
              <a:picLocks noChangeAspect="1" noChangeArrowheads="1"/>
            </p:cNvPicPr>
            <p:nvPr/>
          </p:nvPicPr>
          <p:blipFill>
            <a:blip r:embed="rId10"/>
            <a:srcRect/>
            <a:stretch>
              <a:fillRect/>
            </a:stretch>
          </p:blipFill>
          <p:spPr bwMode="auto">
            <a:xfrm>
              <a:off x="3374908" y="5011152"/>
              <a:ext cx="822936" cy="823905"/>
            </a:xfrm>
            <a:prstGeom prst="rect">
              <a:avLst/>
            </a:prstGeom>
            <a:noFill/>
            <a:ln w="9525">
              <a:noFill/>
              <a:miter lim="800000"/>
              <a:headEnd/>
              <a:tailEnd/>
            </a:ln>
          </p:spPr>
        </p:pic>
        <p:sp>
          <p:nvSpPr>
            <p:cNvPr id="115" name="TextBox 114">
              <a:extLst>
                <a:ext uri="{FF2B5EF4-FFF2-40B4-BE49-F238E27FC236}">
                  <a16:creationId xmlns:a16="http://schemas.microsoft.com/office/drawing/2014/main" id="{00128994-8EB9-094C-84A4-3009FE8DFD73}"/>
                </a:ext>
              </a:extLst>
            </p:cNvPr>
            <p:cNvSpPr txBox="1"/>
            <p:nvPr/>
          </p:nvSpPr>
          <p:spPr>
            <a:xfrm>
              <a:off x="2843910" y="5920110"/>
              <a:ext cx="1159293" cy="369332"/>
            </a:xfrm>
            <a:prstGeom prst="rect">
              <a:avLst/>
            </a:prstGeom>
            <a:noFill/>
          </p:spPr>
          <p:txBody>
            <a:bodyPr wrap="none" rtlCol="0">
              <a:spAutoFit/>
            </a:bodyPr>
            <a:lstStyle/>
            <a:p>
              <a:pPr algn="ctr"/>
              <a:r>
                <a:rPr lang="en-US" dirty="0">
                  <a:solidFill>
                    <a:srgbClr val="003470"/>
                  </a:solidFill>
                </a:rPr>
                <a:t>Detection</a:t>
              </a:r>
            </a:p>
          </p:txBody>
        </p:sp>
      </p:grpSp>
      <p:sp>
        <p:nvSpPr>
          <p:cNvPr id="116" name="Left Arrow 115">
            <a:extLst>
              <a:ext uri="{FF2B5EF4-FFF2-40B4-BE49-F238E27FC236}">
                <a16:creationId xmlns:a16="http://schemas.microsoft.com/office/drawing/2014/main" id="{BE23BE24-6FE9-BB4E-837C-86E7A053CDDA}"/>
              </a:ext>
            </a:extLst>
          </p:cNvPr>
          <p:cNvSpPr/>
          <p:nvPr/>
        </p:nvSpPr>
        <p:spPr>
          <a:xfrm>
            <a:off x="4449718" y="5011151"/>
            <a:ext cx="748718" cy="7301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Group 121">
            <a:extLst>
              <a:ext uri="{FF2B5EF4-FFF2-40B4-BE49-F238E27FC236}">
                <a16:creationId xmlns:a16="http://schemas.microsoft.com/office/drawing/2014/main" id="{6D9D872C-1BD6-FB47-BCF0-45B5FC4C1DA3}"/>
              </a:ext>
            </a:extLst>
          </p:cNvPr>
          <p:cNvGrpSpPr/>
          <p:nvPr/>
        </p:nvGrpSpPr>
        <p:grpSpPr>
          <a:xfrm>
            <a:off x="579176" y="4803490"/>
            <a:ext cx="1759517" cy="1485952"/>
            <a:chOff x="579176" y="4803490"/>
            <a:chExt cx="1759517" cy="1485952"/>
          </a:xfrm>
        </p:grpSpPr>
        <p:sp>
          <p:nvSpPr>
            <p:cNvPr id="117" name="TextBox 116">
              <a:extLst>
                <a:ext uri="{FF2B5EF4-FFF2-40B4-BE49-F238E27FC236}">
                  <a16:creationId xmlns:a16="http://schemas.microsoft.com/office/drawing/2014/main" id="{0F83C6F0-F9C5-1D4E-A840-9AB43874A9D7}"/>
                </a:ext>
              </a:extLst>
            </p:cNvPr>
            <p:cNvSpPr txBox="1"/>
            <p:nvPr/>
          </p:nvSpPr>
          <p:spPr>
            <a:xfrm>
              <a:off x="888456" y="5920110"/>
              <a:ext cx="1287532" cy="369332"/>
            </a:xfrm>
            <a:prstGeom prst="rect">
              <a:avLst/>
            </a:prstGeom>
            <a:noFill/>
          </p:spPr>
          <p:txBody>
            <a:bodyPr wrap="none" rtlCol="0">
              <a:spAutoFit/>
            </a:bodyPr>
            <a:lstStyle/>
            <a:p>
              <a:pPr algn="ctr"/>
              <a:r>
                <a:rPr lang="en-US" dirty="0">
                  <a:solidFill>
                    <a:srgbClr val="003470"/>
                  </a:solidFill>
                </a:rPr>
                <a:t>Prevention</a:t>
              </a:r>
            </a:p>
          </p:txBody>
        </p:sp>
        <p:pic>
          <p:nvPicPr>
            <p:cNvPr id="119" name="Picture 2" descr="I:\NU\정호형 그림\Images\HERF_Gun.png">
              <a:extLst>
                <a:ext uri="{FF2B5EF4-FFF2-40B4-BE49-F238E27FC236}">
                  <a16:creationId xmlns:a16="http://schemas.microsoft.com/office/drawing/2014/main" id="{AD40330E-F4A1-D045-851A-45ACC288F398}"/>
                </a:ext>
              </a:extLst>
            </p:cNvPr>
            <p:cNvPicPr>
              <a:picLocks noChangeAspect="1" noChangeArrowheads="1"/>
            </p:cNvPicPr>
            <p:nvPr/>
          </p:nvPicPr>
          <p:blipFill>
            <a:blip r:embed="rId11" cstate="print"/>
            <a:srcRect/>
            <a:stretch>
              <a:fillRect/>
            </a:stretch>
          </p:blipFill>
          <p:spPr bwMode="auto">
            <a:xfrm>
              <a:off x="579176" y="4803490"/>
              <a:ext cx="1759517" cy="863153"/>
            </a:xfrm>
            <a:prstGeom prst="rect">
              <a:avLst/>
            </a:prstGeom>
            <a:noFill/>
          </p:spPr>
        </p:pic>
        <p:pic>
          <p:nvPicPr>
            <p:cNvPr id="118" name="Picture 2" descr="C:\Documents and Settings\NU\Local Settings\Temporary Internet Files\Content.IE5\RWEN3F7T\MC900434850[1].PNG">
              <a:extLst>
                <a:ext uri="{FF2B5EF4-FFF2-40B4-BE49-F238E27FC236}">
                  <a16:creationId xmlns:a16="http://schemas.microsoft.com/office/drawing/2014/main" id="{7E53BBDA-0441-8745-83F7-FC8CE349B85C}"/>
                </a:ext>
              </a:extLst>
            </p:cNvPr>
            <p:cNvPicPr>
              <a:picLocks noChangeAspect="1" noChangeArrowheads="1"/>
            </p:cNvPicPr>
            <p:nvPr/>
          </p:nvPicPr>
          <p:blipFill>
            <a:blip r:embed="rId12"/>
            <a:srcRect/>
            <a:stretch>
              <a:fillRect/>
            </a:stretch>
          </p:blipFill>
          <p:spPr bwMode="auto">
            <a:xfrm>
              <a:off x="1004138" y="4877251"/>
              <a:ext cx="785818" cy="785818"/>
            </a:xfrm>
            <a:prstGeom prst="rect">
              <a:avLst/>
            </a:prstGeom>
            <a:noFill/>
          </p:spPr>
        </p:pic>
      </p:grpSp>
    </p:spTree>
    <p:extLst>
      <p:ext uri="{BB962C8B-B14F-4D97-AF65-F5344CB8AC3E}">
        <p14:creationId xmlns:p14="http://schemas.microsoft.com/office/powerpoint/2010/main" val="377287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par>
                          <p:cTn id="17" fill="hold">
                            <p:stCondLst>
                              <p:cond delay="0"/>
                            </p:stCondLst>
                            <p:childTnLst>
                              <p:par>
                                <p:cTn id="18" presetID="22" presetClass="entr" presetSubtype="8" fill="hold"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wipe(left)">
                                      <p:cBhvr>
                                        <p:cTn id="20" dur="500"/>
                                        <p:tgtEl>
                                          <p:spTgt spid="105"/>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10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2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1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Interesting (non-CS) thing to know about me</a:t>
            </a:r>
          </a:p>
        </p:txBody>
      </p:sp>
      <p:pic>
        <p:nvPicPr>
          <p:cNvPr id="22" name="Picture 21">
            <a:extLst>
              <a:ext uri="{FF2B5EF4-FFF2-40B4-BE49-F238E27FC236}">
                <a16:creationId xmlns:a16="http://schemas.microsoft.com/office/drawing/2014/main" id="{61BE790E-4CE3-9F42-AF3E-D7BE31A3053D}"/>
              </a:ext>
            </a:extLst>
          </p:cNvPr>
          <p:cNvPicPr>
            <a:picLocks noChangeAspect="1"/>
          </p:cNvPicPr>
          <p:nvPr/>
        </p:nvPicPr>
        <p:blipFill rotWithShape="1">
          <a:blip r:embed="rId3"/>
          <a:srcRect l="13333"/>
          <a:stretch/>
        </p:blipFill>
        <p:spPr>
          <a:xfrm rot="5400000">
            <a:off x="5857933" y="4749695"/>
            <a:ext cx="1374947" cy="1189859"/>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19644643-4A4D-9B45-8089-47D50878B373}"/>
              </a:ext>
            </a:extLst>
          </p:cNvPr>
          <p:cNvPicPr>
            <a:picLocks noChangeAspect="1"/>
          </p:cNvPicPr>
          <p:nvPr/>
        </p:nvPicPr>
        <p:blipFill rotWithShape="1">
          <a:blip r:embed="rId4"/>
          <a:srcRect l="17037" r="9975"/>
          <a:stretch/>
        </p:blipFill>
        <p:spPr>
          <a:xfrm rot="5400000">
            <a:off x="7428544" y="5027842"/>
            <a:ext cx="990600" cy="1017912"/>
          </a:xfrm>
          <a:prstGeom prst="rect">
            <a:avLst/>
          </a:prstGeom>
          <a:ln>
            <a:noFill/>
          </a:ln>
          <a:effectLst>
            <a:outerShdw blurRad="292100" dist="139700" dir="2700000" algn="tl" rotWithShape="0">
              <a:srgbClr val="333333">
                <a:alpha val="65000"/>
              </a:srgbClr>
            </a:outerShdw>
          </a:effectLst>
        </p:spPr>
      </p:pic>
      <p:pic>
        <p:nvPicPr>
          <p:cNvPr id="24" name="Picture 23">
            <a:extLst>
              <a:ext uri="{FF2B5EF4-FFF2-40B4-BE49-F238E27FC236}">
                <a16:creationId xmlns:a16="http://schemas.microsoft.com/office/drawing/2014/main" id="{39AE774B-44DE-5B44-B4F1-E49EEE6A3503}"/>
              </a:ext>
            </a:extLst>
          </p:cNvPr>
          <p:cNvPicPr>
            <a:picLocks noChangeAspect="1"/>
          </p:cNvPicPr>
          <p:nvPr/>
        </p:nvPicPr>
        <p:blipFill rotWithShape="1">
          <a:blip r:embed="rId5"/>
          <a:srcRect l="10962" t="6411" r="4297" b="3646"/>
          <a:stretch/>
        </p:blipFill>
        <p:spPr>
          <a:xfrm rot="5400000">
            <a:off x="5628526" y="1628854"/>
            <a:ext cx="3122734" cy="2485813"/>
          </a:xfrm>
          <a:prstGeom prst="rect">
            <a:avLst/>
          </a:prstGeom>
          <a:ln>
            <a:noFill/>
          </a:ln>
          <a:effectLst>
            <a:outerShdw blurRad="292100" dist="139700" dir="2700000" algn="tl" rotWithShape="0">
              <a:srgbClr val="333333">
                <a:alpha val="65000"/>
              </a:srgbClr>
            </a:outerShdw>
          </a:effectLst>
        </p:spPr>
      </p:pic>
      <p:sp>
        <p:nvSpPr>
          <p:cNvPr id="25" name="TextBox 24">
            <a:extLst>
              <a:ext uri="{FF2B5EF4-FFF2-40B4-BE49-F238E27FC236}">
                <a16:creationId xmlns:a16="http://schemas.microsoft.com/office/drawing/2014/main" id="{BACC967E-D573-AA4C-A654-1409A56697E4}"/>
              </a:ext>
            </a:extLst>
          </p:cNvPr>
          <p:cNvSpPr txBox="1"/>
          <p:nvPr/>
        </p:nvSpPr>
        <p:spPr>
          <a:xfrm>
            <a:off x="4144415" y="1990353"/>
            <a:ext cx="1821331" cy="707886"/>
          </a:xfrm>
          <a:prstGeom prst="rect">
            <a:avLst/>
          </a:prstGeom>
          <a:noFill/>
        </p:spPr>
        <p:txBody>
          <a:bodyPr wrap="none" rtlCol="0">
            <a:spAutoFit/>
          </a:bodyPr>
          <a:lstStyle/>
          <a:p>
            <a:pPr algn="ctr"/>
            <a:r>
              <a:rPr lang="en-US" altLang="ko-KR" sz="2000" dirty="0">
                <a:solidFill>
                  <a:srgbClr val="003470"/>
                </a:solidFill>
              </a:rPr>
              <a:t>I</a:t>
            </a:r>
            <a:r>
              <a:rPr lang="ko-KR" altLang="en-US" sz="2000" dirty="0">
                <a:solidFill>
                  <a:srgbClr val="003470"/>
                </a:solidFill>
              </a:rPr>
              <a:t> </a:t>
            </a:r>
            <a:r>
              <a:rPr lang="en-US" altLang="ko-KR" sz="2000" dirty="0">
                <a:solidFill>
                  <a:srgbClr val="003470"/>
                </a:solidFill>
              </a:rPr>
              <a:t>love</a:t>
            </a:r>
            <a:r>
              <a:rPr lang="ko-KR" altLang="en-US" sz="2000" dirty="0">
                <a:solidFill>
                  <a:srgbClr val="003470"/>
                </a:solidFill>
              </a:rPr>
              <a:t> </a:t>
            </a:r>
            <a:r>
              <a:rPr lang="en-US" altLang="ko-KR" sz="2000" dirty="0">
                <a:solidFill>
                  <a:srgbClr val="003470"/>
                </a:solidFill>
              </a:rPr>
              <a:t>playing</a:t>
            </a:r>
          </a:p>
          <a:p>
            <a:pPr algn="ctr"/>
            <a:r>
              <a:rPr lang="en-US" altLang="ko-KR" sz="2000" dirty="0">
                <a:solidFill>
                  <a:srgbClr val="003470"/>
                </a:solidFill>
              </a:rPr>
              <a:t>board</a:t>
            </a:r>
            <a:r>
              <a:rPr lang="ko-KR" altLang="en-US" sz="2000" dirty="0">
                <a:solidFill>
                  <a:srgbClr val="003470"/>
                </a:solidFill>
              </a:rPr>
              <a:t> </a:t>
            </a:r>
            <a:r>
              <a:rPr lang="en-US" altLang="ko-KR" sz="2000" dirty="0">
                <a:solidFill>
                  <a:srgbClr val="003470"/>
                </a:solidFill>
              </a:rPr>
              <a:t>games. </a:t>
            </a:r>
          </a:p>
        </p:txBody>
      </p:sp>
      <p:sp>
        <p:nvSpPr>
          <p:cNvPr id="26" name="Circular Arrow 25">
            <a:extLst>
              <a:ext uri="{FF2B5EF4-FFF2-40B4-BE49-F238E27FC236}">
                <a16:creationId xmlns:a16="http://schemas.microsoft.com/office/drawing/2014/main" id="{4DEA68FB-BFFC-EB4E-B769-6972C5CB5A38}"/>
              </a:ext>
            </a:extLst>
          </p:cNvPr>
          <p:cNvSpPr/>
          <p:nvPr/>
        </p:nvSpPr>
        <p:spPr>
          <a:xfrm rot="15300000" flipV="1">
            <a:off x="3843072" y="1380693"/>
            <a:ext cx="1199497" cy="1205303"/>
          </a:xfrm>
          <a:prstGeom prst="circularArrow">
            <a:avLst>
              <a:gd name="adj1" fmla="val 1411"/>
              <a:gd name="adj2" fmla="val 1563058"/>
              <a:gd name="adj3" fmla="val 20880751"/>
              <a:gd name="adj4" fmla="val 15534360"/>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7" name="Picture 26">
            <a:extLst>
              <a:ext uri="{FF2B5EF4-FFF2-40B4-BE49-F238E27FC236}">
                <a16:creationId xmlns:a16="http://schemas.microsoft.com/office/drawing/2014/main" id="{8F65A837-69C3-0E40-B408-1B0EB7D8C1EF}"/>
              </a:ext>
            </a:extLst>
          </p:cNvPr>
          <p:cNvPicPr>
            <a:picLocks noChangeAspect="1"/>
          </p:cNvPicPr>
          <p:nvPr/>
        </p:nvPicPr>
        <p:blipFill rotWithShape="1">
          <a:blip r:embed="rId6"/>
          <a:srcRect l="5906"/>
          <a:stretch/>
        </p:blipFill>
        <p:spPr>
          <a:xfrm>
            <a:off x="613062" y="1310393"/>
            <a:ext cx="3475859" cy="2770518"/>
          </a:xfrm>
          <a:prstGeom prst="rect">
            <a:avLst/>
          </a:prstGeom>
          <a:ln>
            <a:noFill/>
          </a:ln>
          <a:effectLst>
            <a:outerShdw blurRad="292100" dist="139700" dir="2700000" algn="tl" rotWithShape="0">
              <a:srgbClr val="333333">
                <a:alpha val="65000"/>
              </a:srgbClr>
            </a:outerShdw>
          </a:effectLst>
        </p:spPr>
      </p:pic>
      <p:sp>
        <p:nvSpPr>
          <p:cNvPr id="28" name="TextBox 27">
            <a:extLst>
              <a:ext uri="{FF2B5EF4-FFF2-40B4-BE49-F238E27FC236}">
                <a16:creationId xmlns:a16="http://schemas.microsoft.com/office/drawing/2014/main" id="{1A0A7AE1-50C5-044B-984D-F96DAB9802B1}"/>
              </a:ext>
            </a:extLst>
          </p:cNvPr>
          <p:cNvSpPr txBox="1"/>
          <p:nvPr/>
        </p:nvSpPr>
        <p:spPr>
          <a:xfrm>
            <a:off x="4187873" y="4790804"/>
            <a:ext cx="1678666" cy="892552"/>
          </a:xfrm>
          <a:prstGeom prst="rect">
            <a:avLst/>
          </a:prstGeom>
          <a:noFill/>
        </p:spPr>
        <p:txBody>
          <a:bodyPr wrap="none" rtlCol="0">
            <a:spAutoFit/>
          </a:bodyPr>
          <a:lstStyle/>
          <a:p>
            <a:pPr algn="ctr"/>
            <a:r>
              <a:rPr lang="en-US" sz="2000" dirty="0">
                <a:solidFill>
                  <a:srgbClr val="003470"/>
                </a:solidFill>
              </a:rPr>
              <a:t>I’m a coffee </a:t>
            </a:r>
          </a:p>
          <a:p>
            <a:pPr algn="ctr"/>
            <a:r>
              <a:rPr lang="en-US" sz="2000" dirty="0">
                <a:solidFill>
                  <a:srgbClr val="003470"/>
                </a:solidFill>
              </a:rPr>
              <a:t>lover</a:t>
            </a:r>
            <a:endParaRPr lang="en-US" sz="2000" b="1" dirty="0">
              <a:solidFill>
                <a:srgbClr val="003470"/>
              </a:solidFill>
            </a:endParaRPr>
          </a:p>
          <a:p>
            <a:pPr algn="ctr"/>
            <a:r>
              <a:rPr lang="en-US" sz="1200" dirty="0">
                <a:solidFill>
                  <a:srgbClr val="003470"/>
                </a:solidFill>
              </a:rPr>
              <a:t>(Beginner for latte art)</a:t>
            </a:r>
          </a:p>
        </p:txBody>
      </p:sp>
      <p:sp>
        <p:nvSpPr>
          <p:cNvPr id="29" name="Circular Arrow 28">
            <a:extLst>
              <a:ext uri="{FF2B5EF4-FFF2-40B4-BE49-F238E27FC236}">
                <a16:creationId xmlns:a16="http://schemas.microsoft.com/office/drawing/2014/main" id="{CAE2AB32-7796-0840-973F-C811D56B30A5}"/>
              </a:ext>
            </a:extLst>
          </p:cNvPr>
          <p:cNvSpPr/>
          <p:nvPr/>
        </p:nvSpPr>
        <p:spPr>
          <a:xfrm rot="6300000" flipH="1" flipV="1">
            <a:off x="4934316" y="4188153"/>
            <a:ext cx="1199497" cy="1205303"/>
          </a:xfrm>
          <a:prstGeom prst="circularArrow">
            <a:avLst>
              <a:gd name="adj1" fmla="val 1411"/>
              <a:gd name="adj2" fmla="val 1563058"/>
              <a:gd name="adj3" fmla="val 20880751"/>
              <a:gd name="adj4" fmla="val 15534360"/>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4373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mith Lecture Notes">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Smith Lecture Notes" id="{46169177-CDC7-AC47-86B1-F3BCE136FEF8}" vid="{7BAB2AA1-C785-C741-AEF1-9BD477DBA9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Smith Lecture Notes</Template>
  <TotalTime>5303</TotalTime>
  <Words>2221</Words>
  <Application>Microsoft Macintosh PowerPoint</Application>
  <PresentationFormat>On-screen Show (4:3)</PresentationFormat>
  <Paragraphs>367</Paragraphs>
  <Slides>47</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Arial</vt:lpstr>
      <vt:lpstr>Calibri</vt:lpstr>
      <vt:lpstr>Cambria Math</vt:lpstr>
      <vt:lpstr>Courier</vt:lpstr>
      <vt:lpstr>Gill Sans</vt:lpstr>
      <vt:lpstr>Helvetica</vt:lpstr>
      <vt:lpstr>Lucida Grande</vt:lpstr>
      <vt:lpstr>Menlo</vt:lpstr>
      <vt:lpstr>Wingdings</vt:lpstr>
      <vt:lpstr>Zapf Dingbats</vt:lpstr>
      <vt:lpstr>Smith Lecture Notes</vt:lpstr>
      <vt:lpstr>Lecture 1: Introduction to Computer Science</vt:lpstr>
      <vt:lpstr>Introductions</vt:lpstr>
      <vt:lpstr>What I do: analytical tools for messy data</vt:lpstr>
      <vt:lpstr>Big idea behind my research</vt:lpstr>
      <vt:lpstr>This course</vt:lpstr>
      <vt:lpstr>Interesting (non-CS) thing to know about me</vt:lpstr>
      <vt:lpstr>Way more interesting thing</vt:lpstr>
      <vt:lpstr>What I do: making data transmission a bit safer</vt:lpstr>
      <vt:lpstr>Interesting (non-CS) thing to know about me</vt:lpstr>
      <vt:lpstr>3-minute biographies</vt:lpstr>
      <vt:lpstr>Goals of this course</vt:lpstr>
      <vt:lpstr>Rough structure of the course</vt:lpstr>
      <vt:lpstr>Setting expectations</vt:lpstr>
      <vt:lpstr>Setting expectations</vt:lpstr>
      <vt:lpstr>Outline</vt:lpstr>
      <vt:lpstr>Quick question…</vt:lpstr>
      <vt:lpstr>Computer science ≠ “computers”</vt:lpstr>
      <vt:lpstr>1950s: “Electronic Brains”</vt:lpstr>
      <vt:lpstr>2018: “Appliances”</vt:lpstr>
      <vt:lpstr>Things computers can’t do</vt:lpstr>
      <vt:lpstr>Things computers can’t do</vt:lpstr>
      <vt:lpstr>Things computers can’t do</vt:lpstr>
      <vt:lpstr>Things computers can’t do</vt:lpstr>
      <vt:lpstr>Discussion: computational limits</vt:lpstr>
      <vt:lpstr>Computation (def.)</vt:lpstr>
      <vt:lpstr>Activity: computational thinking</vt:lpstr>
      <vt:lpstr>Activity: computational thinking</vt:lpstr>
      <vt:lpstr>Activity: computational thinking</vt:lpstr>
      <vt:lpstr>Activity: computational thinking</vt:lpstr>
      <vt:lpstr>Discussion</vt:lpstr>
      <vt:lpstr>Computer science (def.)</vt:lpstr>
      <vt:lpstr>Programming language for this course</vt:lpstr>
      <vt:lpstr>Quick cool thing: stuff written in Python</vt:lpstr>
      <vt:lpstr>Goals for this and next week</vt:lpstr>
      <vt:lpstr>About this course: textbook</vt:lpstr>
      <vt:lpstr>About this course: major assessments</vt:lpstr>
      <vt:lpstr>About this course: grade breakdown</vt:lpstr>
      <vt:lpstr>About this course: late policy</vt:lpstr>
      <vt:lpstr>About this course: late policy</vt:lpstr>
      <vt:lpstr>Resources: where to get in-person help</vt:lpstr>
      <vt:lpstr>Resources: course website &amp; syllabus</vt:lpstr>
      <vt:lpstr>Resources: discord (all communication)</vt:lpstr>
      <vt:lpstr>Resources: moodle (lectures, slides, hw)</vt:lpstr>
      <vt:lpstr>TODO for tonight pt. 1</vt:lpstr>
      <vt:lpstr>TODO for tonight pt. 2</vt:lpstr>
      <vt:lpstr>TODO for tonight pt. 3</vt:lpstr>
      <vt:lpstr>Up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 Monday: Introduction to Computer Science</dc:title>
  <dc:creator>R. Jordan Crouser</dc:creator>
  <cp:lastModifiedBy>R. Jordan Crouser</cp:lastModifiedBy>
  <cp:revision>79</cp:revision>
  <cp:lastPrinted>2020-09-02T17:45:18Z</cp:lastPrinted>
  <dcterms:created xsi:type="dcterms:W3CDTF">2018-06-21T16:17:33Z</dcterms:created>
  <dcterms:modified xsi:type="dcterms:W3CDTF">2023-01-26T11:50:59Z</dcterms:modified>
</cp:coreProperties>
</file>